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4" r:id="rId2"/>
    <p:sldId id="654" r:id="rId3"/>
    <p:sldId id="670" r:id="rId4"/>
    <p:sldId id="695" r:id="rId5"/>
    <p:sldId id="696" r:id="rId6"/>
    <p:sldId id="697" r:id="rId7"/>
    <p:sldId id="699" r:id="rId8"/>
    <p:sldId id="700" r:id="rId9"/>
    <p:sldId id="701" r:id="rId10"/>
    <p:sldId id="702" r:id="rId11"/>
    <p:sldId id="698" r:id="rId12"/>
    <p:sldId id="703" r:id="rId13"/>
    <p:sldId id="714" r:id="rId14"/>
    <p:sldId id="711" r:id="rId15"/>
    <p:sldId id="712" r:id="rId16"/>
    <p:sldId id="713" r:id="rId17"/>
    <p:sldId id="715" r:id="rId18"/>
    <p:sldId id="716" r:id="rId19"/>
    <p:sldId id="717" r:id="rId20"/>
    <p:sldId id="718" r:id="rId21"/>
    <p:sldId id="666" r:id="rId22"/>
    <p:sldId id="668" r:id="rId23"/>
    <p:sldId id="665" r:id="rId24"/>
    <p:sldId id="667" r:id="rId25"/>
    <p:sldId id="693" r:id="rId26"/>
    <p:sldId id="687" r:id="rId2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41" autoAdjust="0"/>
  </p:normalViewPr>
  <p:slideViewPr>
    <p:cSldViewPr>
      <p:cViewPr varScale="1">
        <p:scale>
          <a:sx n="62" d="100"/>
          <a:sy n="62" d="100"/>
        </p:scale>
        <p:origin x="13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0E892-3F6A-4277-A4BF-0D2639892339}" type="datetimeFigureOut">
              <a:rPr lang="nl-BE" smtClean="0"/>
              <a:pPr/>
              <a:t>24/01/2020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F424A-35DF-42C9-BC37-CC91587441A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b="1" dirty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AA38D0-7740-4762-975C-083152931887}" type="slidenum">
              <a:rPr lang="nl-BE" altLang="nl-BE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nl-BE" altLang="nl-BE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424A-35DF-42C9-BC37-CC91587441A9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3894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424A-35DF-42C9-BC37-CC91587441A9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7759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424A-35DF-42C9-BC37-CC91587441A9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0178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424A-35DF-42C9-BC37-CC91587441A9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3502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424A-35DF-42C9-BC37-CC91587441A9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7257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Go </a:t>
            </a:r>
            <a:r>
              <a:rPr lang="nl-BE" dirty="0" err="1"/>
              <a:t>to</a:t>
            </a:r>
            <a:r>
              <a:rPr lang="nl-BE" dirty="0"/>
              <a:t> JCR here </a:t>
            </a:r>
            <a:r>
              <a:rPr lang="nl-BE" dirty="0" err="1"/>
              <a:t>and</a:t>
            </a:r>
            <a:r>
              <a:rPr lang="nl-BE" dirty="0"/>
              <a:t> show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soil</a:t>
            </a:r>
            <a:r>
              <a:rPr lang="nl-BE" dirty="0"/>
              <a:t> </a:t>
            </a:r>
            <a:r>
              <a:rPr lang="nl-BE" dirty="0" err="1"/>
              <a:t>journals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424A-35DF-42C9-BC37-CC91587441A9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1761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424A-35DF-42C9-BC37-CC91587441A9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6393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424A-35DF-42C9-BC37-CC91587441A9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3916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424A-35DF-42C9-BC37-CC91587441A9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3149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424A-35DF-42C9-BC37-CC91587441A9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217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424A-35DF-42C9-BC37-CC91587441A9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7652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424A-35DF-42C9-BC37-CC91587441A9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0166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Better one excellent paper than 50 meaningless papers that no one will ever read:</a:t>
            </a:r>
            <a:r>
              <a:rPr lang="en-US" sz="1200" baseline="0"/>
              <a:t> this is in the international scientific scene certainly the case!!</a:t>
            </a: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424A-35DF-42C9-BC37-CC91587441A9}" type="slidenum">
              <a:rPr lang="nl-BE" smtClean="0"/>
              <a:pPr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515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424A-35DF-42C9-BC37-CC91587441A9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4945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424A-35DF-42C9-BC37-CC91587441A9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7363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424A-35DF-42C9-BC37-CC91587441A9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2250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424A-35DF-42C9-BC37-CC91587441A9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2984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424A-35DF-42C9-BC37-CC91587441A9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2028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424A-35DF-42C9-BC37-CC91587441A9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3904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You can see that a systematic review involves much more than simply putting some statements and numbers together. It is a detailed, transparent and sometimes (often) time consuming process.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424A-35DF-42C9-BC37-CC91587441A9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348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95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426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012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142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37469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766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865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215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39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7282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9769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logobalk_fbw_fotos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t="14622" r="24706" b="13811"/>
          <a:stretch>
            <a:fillRect/>
          </a:stretch>
        </p:blipFill>
        <p:spPr bwMode="auto">
          <a:xfrm>
            <a:off x="0" y="0"/>
            <a:ext cx="52197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logobalk_fbw_foto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8" t="17331" b="13811"/>
          <a:stretch>
            <a:fillRect/>
          </a:stretch>
        </p:blipFill>
        <p:spPr bwMode="auto">
          <a:xfrm>
            <a:off x="7235825" y="0"/>
            <a:ext cx="19081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10"/>
          <p:cNvSpPr txBox="1">
            <a:spLocks noChangeArrowheads="1"/>
          </p:cNvSpPr>
          <p:nvPr userDrawn="1"/>
        </p:nvSpPr>
        <p:spPr bwMode="auto">
          <a:xfrm>
            <a:off x="5148263" y="115888"/>
            <a:ext cx="2087562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nl-BE" sz="1000" b="1" err="1">
                <a:solidFill>
                  <a:srgbClr val="009999"/>
                </a:solidFill>
              </a:rPr>
              <a:t>Faculty</a:t>
            </a:r>
            <a:r>
              <a:rPr lang="nl-BE" altLang="nl-BE" sz="1000" b="1">
                <a:solidFill>
                  <a:srgbClr val="009999"/>
                </a:solidFill>
              </a:rPr>
              <a:t> of </a:t>
            </a:r>
            <a:r>
              <a:rPr lang="nl-BE" altLang="nl-BE" sz="1000" b="1" err="1">
                <a:solidFill>
                  <a:srgbClr val="009999"/>
                </a:solidFill>
              </a:rPr>
              <a:t>Bioscience</a:t>
            </a:r>
            <a:r>
              <a:rPr lang="nl-BE" altLang="nl-BE" sz="1000" b="1">
                <a:solidFill>
                  <a:srgbClr val="009999"/>
                </a:solidFill>
              </a:rPr>
              <a:t> Engineering</a:t>
            </a:r>
            <a:endParaRPr lang="nl-NL" altLang="nl-BE" sz="1000" b="1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8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99592" y="1362254"/>
            <a:ext cx="676875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Writing scientific papers: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Chose your publication outlet wisely</a:t>
            </a:r>
            <a:endParaRPr kumimoji="0" lang="en-US" altLang="zh-CN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91680" y="3696126"/>
            <a:ext cx="5976664" cy="19389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indent="-2317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/>
              <a:t>Prof. </a:t>
            </a:r>
            <a:r>
              <a:rPr lang="en-US" sz="2000" b="1" err="1"/>
              <a:t>Stefaan</a:t>
            </a:r>
            <a:r>
              <a:rPr lang="en-US" sz="2000" b="1"/>
              <a:t> De </a:t>
            </a:r>
            <a:r>
              <a:rPr lang="en-US" sz="2000" b="1" err="1"/>
              <a:t>Neve</a:t>
            </a:r>
            <a:endParaRPr lang="en-US" sz="2000" b="1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BE" sz="2000" b="1"/>
              <a:t>Department of Environment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BE" sz="2000" b="1"/>
              <a:t>Ghent University, Belgium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nl-BE" sz="2000" b="1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nl-BE" sz="2000" b="1"/>
          </a:p>
        </p:txBody>
      </p:sp>
    </p:spTree>
    <p:extLst>
      <p:ext uri="{BB962C8B-B14F-4D97-AF65-F5344CB8AC3E}">
        <p14:creationId xmlns:p14="http://schemas.microsoft.com/office/powerpoint/2010/main" val="332765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79928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1. </a:t>
            </a:r>
            <a:r>
              <a:rPr lang="nl-BE" sz="2400" b="1">
                <a:solidFill>
                  <a:srgbClr val="C00000"/>
                </a:solidFill>
              </a:rPr>
              <a:t>Different types of scientific papers</a:t>
            </a:r>
          </a:p>
          <a:p>
            <a:endParaRPr lang="nl-BE" sz="2000"/>
          </a:p>
          <a:p>
            <a:r>
              <a:rPr lang="nl-BE" sz="2000">
                <a:solidFill>
                  <a:schemeClr val="bg1">
                    <a:lumMod val="50000"/>
                  </a:schemeClr>
                </a:solidFill>
              </a:rPr>
              <a:t>Review paper -</a:t>
            </a:r>
            <a:r>
              <a:rPr lang="nl-BE" sz="2000"/>
              <a:t> Meta analysis</a:t>
            </a:r>
          </a:p>
          <a:p>
            <a:endParaRPr lang="nl-BE" sz="2000"/>
          </a:p>
          <a:p>
            <a:r>
              <a:rPr lang="en-US" sz="2000"/>
              <a:t>A meta-analysis is a statistical procedure for combining numerical data from multiple separate studies. A meta-analysis should only ever be conducted in the context of a systematic review.</a:t>
            </a:r>
            <a:endParaRPr lang="nl-BE" sz="2000"/>
          </a:p>
          <a:p>
            <a:endParaRPr lang="nl-BE" sz="2000"/>
          </a:p>
          <a:p>
            <a:r>
              <a:rPr lang="nl-BE" sz="2000"/>
              <a:t>Increasingly popular, but many meta analytical papers are flawed by methodological/statistical errors</a:t>
            </a:r>
          </a:p>
        </p:txBody>
      </p:sp>
    </p:spTree>
    <p:extLst>
      <p:ext uri="{BB962C8B-B14F-4D97-AF65-F5344CB8AC3E}">
        <p14:creationId xmlns:p14="http://schemas.microsoft.com/office/powerpoint/2010/main" val="46990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79928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1. </a:t>
            </a:r>
            <a:r>
              <a:rPr lang="nl-BE" sz="2400" b="1" dirty="0">
                <a:solidFill>
                  <a:srgbClr val="C00000"/>
                </a:solidFill>
              </a:rPr>
              <a:t>Different types of </a:t>
            </a:r>
            <a:r>
              <a:rPr lang="nl-BE" sz="2400" b="1" dirty="0" err="1">
                <a:solidFill>
                  <a:srgbClr val="C00000"/>
                </a:solidFill>
              </a:rPr>
              <a:t>scientific</a:t>
            </a:r>
            <a:r>
              <a:rPr lang="nl-BE" sz="2400" b="1" dirty="0">
                <a:solidFill>
                  <a:srgbClr val="C00000"/>
                </a:solidFill>
              </a:rPr>
              <a:t> papers</a:t>
            </a:r>
          </a:p>
          <a:p>
            <a:endParaRPr lang="nl-BE" sz="2000" dirty="0"/>
          </a:p>
          <a:p>
            <a:r>
              <a:rPr lang="nl-BE" sz="2000" dirty="0" err="1"/>
              <a:t>What</a:t>
            </a:r>
            <a:r>
              <a:rPr lang="nl-BE" sz="2000" dirty="0"/>
              <a:t> are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main</a:t>
            </a:r>
            <a:r>
              <a:rPr lang="nl-BE" sz="2000" dirty="0"/>
              <a:t> </a:t>
            </a:r>
            <a:r>
              <a:rPr lang="nl-BE" sz="2000" dirty="0" err="1"/>
              <a:t>differences</a:t>
            </a:r>
            <a:r>
              <a:rPr lang="nl-BE" sz="2000" dirty="0"/>
              <a:t> </a:t>
            </a:r>
            <a:r>
              <a:rPr lang="nl-BE" sz="2000" dirty="0" err="1"/>
              <a:t>between</a:t>
            </a:r>
            <a:r>
              <a:rPr lang="nl-BE" sz="2000" dirty="0"/>
              <a:t> these types of </a:t>
            </a:r>
            <a:r>
              <a:rPr lang="nl-BE" sz="2000" dirty="0" err="1"/>
              <a:t>publications</a:t>
            </a:r>
            <a:r>
              <a:rPr lang="nl-BE" sz="2000" dirty="0"/>
              <a:t> in </a:t>
            </a:r>
            <a:r>
              <a:rPr lang="nl-BE" sz="2000" dirty="0" err="1"/>
              <a:t>terms</a:t>
            </a:r>
            <a:r>
              <a:rPr lang="nl-BE" sz="2000" dirty="0"/>
              <a:t> of </a:t>
            </a:r>
            <a:r>
              <a:rPr lang="nl-BE" sz="2000" dirty="0" err="1"/>
              <a:t>the</a:t>
            </a:r>
            <a:r>
              <a:rPr lang="nl-BE" sz="2000" dirty="0"/>
              <a:t> review </a:t>
            </a:r>
            <a:r>
              <a:rPr lang="nl-BE" sz="2000" dirty="0" err="1"/>
              <a:t>process</a:t>
            </a:r>
            <a:r>
              <a:rPr lang="nl-BE" sz="2000" dirty="0"/>
              <a:t>?</a:t>
            </a:r>
          </a:p>
          <a:p>
            <a:endParaRPr lang="nl-BE" sz="2000" dirty="0"/>
          </a:p>
          <a:p>
            <a:pPr marL="627063" lvl="1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sz="2000" dirty="0"/>
              <a:t>(Extended) abstracts: </a:t>
            </a:r>
            <a:r>
              <a:rPr lang="nl-BE" sz="2000" dirty="0" err="1"/>
              <a:t>often</a:t>
            </a:r>
            <a:r>
              <a:rPr lang="nl-BE" sz="2000" dirty="0"/>
              <a:t> no real review, </a:t>
            </a:r>
            <a:r>
              <a:rPr lang="nl-BE" sz="2000" dirty="0" err="1"/>
              <a:t>quick</a:t>
            </a:r>
            <a:r>
              <a:rPr lang="nl-BE" sz="2000" dirty="0"/>
              <a:t> check of </a:t>
            </a:r>
            <a:r>
              <a:rPr lang="nl-BE" sz="2000" dirty="0" err="1"/>
              <a:t>acceptability</a:t>
            </a:r>
            <a:r>
              <a:rPr lang="nl-BE" sz="2000" dirty="0"/>
              <a:t> (</a:t>
            </a:r>
            <a:r>
              <a:rPr lang="nl-BE" sz="2000" dirty="0" err="1"/>
              <a:t>maximize</a:t>
            </a:r>
            <a:r>
              <a:rPr lang="nl-BE" sz="2000" dirty="0"/>
              <a:t> #</a:t>
            </a:r>
            <a:r>
              <a:rPr lang="nl-BE" sz="2000" dirty="0" err="1"/>
              <a:t>participants</a:t>
            </a:r>
            <a:r>
              <a:rPr lang="nl-BE" sz="2000" dirty="0"/>
              <a:t>!). </a:t>
            </a:r>
            <a:r>
              <a:rPr lang="nl-BE" sz="2000" dirty="0" err="1"/>
              <a:t>Almost</a:t>
            </a:r>
            <a:r>
              <a:rPr lang="nl-BE" sz="2000" dirty="0"/>
              <a:t> </a:t>
            </a:r>
            <a:r>
              <a:rPr lang="nl-BE" sz="2000" dirty="0" err="1"/>
              <a:t>only</a:t>
            </a:r>
            <a:r>
              <a:rPr lang="nl-BE" sz="2000" dirty="0"/>
              <a:t> </a:t>
            </a:r>
            <a:r>
              <a:rPr lang="nl-BE" sz="2000" dirty="0" err="1"/>
              <a:t>used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decide</a:t>
            </a:r>
            <a:r>
              <a:rPr lang="nl-BE" sz="2000" dirty="0"/>
              <a:t> on type of </a:t>
            </a:r>
            <a:r>
              <a:rPr lang="nl-BE" sz="2000" dirty="0" err="1"/>
              <a:t>presentation</a:t>
            </a:r>
            <a:r>
              <a:rPr lang="nl-BE" sz="2000" dirty="0"/>
              <a:t> (</a:t>
            </a:r>
            <a:r>
              <a:rPr lang="nl-BE" sz="2000" dirty="0" err="1"/>
              <a:t>plenary</a:t>
            </a:r>
            <a:r>
              <a:rPr lang="nl-BE" sz="2000" dirty="0"/>
              <a:t> </a:t>
            </a:r>
            <a:r>
              <a:rPr lang="nl-BE" sz="2000" dirty="0" err="1"/>
              <a:t>oral</a:t>
            </a:r>
            <a:r>
              <a:rPr lang="nl-BE" sz="2000" dirty="0"/>
              <a:t>, </a:t>
            </a:r>
            <a:r>
              <a:rPr lang="nl-BE" sz="2000" dirty="0" err="1"/>
              <a:t>oral</a:t>
            </a:r>
            <a:r>
              <a:rPr lang="nl-BE" sz="2000" dirty="0"/>
              <a:t>, poster)</a:t>
            </a:r>
          </a:p>
          <a:p>
            <a:pPr marL="627063" lvl="1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sz="2000" dirty="0"/>
              <a:t>Full conference paper: </a:t>
            </a:r>
            <a:r>
              <a:rPr lang="nl-BE" sz="2000" dirty="0" err="1"/>
              <a:t>if</a:t>
            </a:r>
            <a:r>
              <a:rPr lang="nl-BE" sz="2000" dirty="0"/>
              <a:t> peer </a:t>
            </a:r>
            <a:r>
              <a:rPr lang="nl-BE" sz="2000" dirty="0" err="1"/>
              <a:t>reviewed</a:t>
            </a:r>
            <a:r>
              <a:rPr lang="nl-BE" sz="2000" dirty="0"/>
              <a:t>, </a:t>
            </a:r>
            <a:r>
              <a:rPr lang="nl-BE" sz="2000" dirty="0" err="1"/>
              <a:t>often</a:t>
            </a:r>
            <a:r>
              <a:rPr lang="nl-BE" sz="2000" dirty="0"/>
              <a:t> </a:t>
            </a:r>
            <a:r>
              <a:rPr lang="nl-BE" sz="2000" dirty="0" err="1"/>
              <a:t>superficial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more a </a:t>
            </a:r>
            <a:r>
              <a:rPr lang="nl-BE" sz="2000" dirty="0" err="1"/>
              <a:t>formal</a:t>
            </a:r>
            <a:r>
              <a:rPr lang="nl-BE" sz="2000" dirty="0"/>
              <a:t> check </a:t>
            </a:r>
            <a:r>
              <a:rPr lang="nl-BE" sz="2000" dirty="0" err="1"/>
              <a:t>than</a:t>
            </a:r>
            <a:r>
              <a:rPr lang="nl-BE" sz="2000" dirty="0"/>
              <a:t> a </a:t>
            </a:r>
            <a:r>
              <a:rPr lang="nl-BE" sz="2000" dirty="0" err="1"/>
              <a:t>true</a:t>
            </a:r>
            <a:r>
              <a:rPr lang="nl-BE" sz="2000" dirty="0"/>
              <a:t> check of </a:t>
            </a:r>
            <a:r>
              <a:rPr lang="nl-BE" sz="2000" dirty="0" err="1"/>
              <a:t>scientific</a:t>
            </a:r>
            <a:r>
              <a:rPr lang="nl-BE" sz="2000" dirty="0"/>
              <a:t> </a:t>
            </a:r>
            <a:r>
              <a:rPr lang="nl-BE" sz="2000" dirty="0" err="1"/>
              <a:t>value</a:t>
            </a:r>
            <a:r>
              <a:rPr lang="nl-BE" sz="2000" dirty="0"/>
              <a:t>/</a:t>
            </a:r>
            <a:r>
              <a:rPr lang="nl-BE" sz="2000" dirty="0" err="1"/>
              <a:t>rigour</a:t>
            </a:r>
            <a:endParaRPr lang="nl-BE" sz="2000" dirty="0"/>
          </a:p>
          <a:p>
            <a:pPr marL="627063" lvl="1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sz="2000" dirty="0" err="1"/>
              <a:t>Regular</a:t>
            </a:r>
            <a:r>
              <a:rPr lang="nl-BE" sz="2000" dirty="0"/>
              <a:t> research paper: </a:t>
            </a:r>
            <a:r>
              <a:rPr lang="nl-BE" sz="2000" dirty="0" err="1"/>
              <a:t>normally</a:t>
            </a:r>
            <a:r>
              <a:rPr lang="nl-BE" sz="2000" dirty="0"/>
              <a:t> peer </a:t>
            </a:r>
            <a:r>
              <a:rPr lang="nl-BE" sz="2000" dirty="0" err="1"/>
              <a:t>reviewed</a:t>
            </a:r>
            <a:r>
              <a:rPr lang="nl-BE" sz="2000" dirty="0"/>
              <a:t>, but review </a:t>
            </a:r>
            <a:r>
              <a:rPr lang="nl-BE" sz="2000" dirty="0" err="1"/>
              <a:t>rigour</a:t>
            </a:r>
            <a:r>
              <a:rPr lang="nl-BE" sz="2000" dirty="0"/>
              <a:t> is </a:t>
            </a:r>
            <a:r>
              <a:rPr lang="nl-BE" sz="2000" dirty="0" err="1"/>
              <a:t>extremely</a:t>
            </a:r>
            <a:r>
              <a:rPr lang="nl-BE" sz="2000" dirty="0"/>
              <a:t> </a:t>
            </a:r>
            <a:r>
              <a:rPr lang="nl-BE" sz="2000" dirty="0" err="1"/>
              <a:t>variable</a:t>
            </a:r>
            <a:endParaRPr lang="nl-BE" sz="2000" dirty="0"/>
          </a:p>
          <a:p>
            <a:pPr marL="627063" lvl="1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Review paper: as regular research paper</a:t>
            </a:r>
          </a:p>
        </p:txBody>
      </p:sp>
    </p:spTree>
    <p:extLst>
      <p:ext uri="{BB962C8B-B14F-4D97-AF65-F5344CB8AC3E}">
        <p14:creationId xmlns:p14="http://schemas.microsoft.com/office/powerpoint/2010/main" val="3426683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1. </a:t>
            </a:r>
            <a:r>
              <a:rPr lang="nl-BE" sz="2400" b="1">
                <a:solidFill>
                  <a:srgbClr val="C00000"/>
                </a:solidFill>
              </a:rPr>
              <a:t>Different types of scientific papers</a:t>
            </a:r>
          </a:p>
          <a:p>
            <a:endParaRPr lang="nl-BE" sz="2000"/>
          </a:p>
          <a:p>
            <a:pPr algn="ctr"/>
            <a:r>
              <a:rPr lang="nl-BE" sz="2000"/>
              <a:t>Abstract for conference</a:t>
            </a:r>
          </a:p>
          <a:p>
            <a:pPr algn="ctr"/>
            <a:endParaRPr lang="nl-BE" sz="2000"/>
          </a:p>
          <a:p>
            <a:pPr algn="ctr"/>
            <a:r>
              <a:rPr lang="nl-BE" sz="2000"/>
              <a:t>Extended abstract for conference</a:t>
            </a:r>
          </a:p>
          <a:p>
            <a:pPr algn="ctr"/>
            <a:endParaRPr lang="nl-BE" sz="2000"/>
          </a:p>
          <a:p>
            <a:pPr algn="ctr"/>
            <a:r>
              <a:rPr lang="nl-BE" sz="2000"/>
              <a:t>Full conference paper</a:t>
            </a:r>
          </a:p>
          <a:p>
            <a:pPr algn="ctr"/>
            <a:endParaRPr lang="nl-BE" sz="2000"/>
          </a:p>
          <a:p>
            <a:pPr algn="ctr"/>
            <a:r>
              <a:rPr lang="nl-BE" sz="2000"/>
              <a:t>Regular research paper</a:t>
            </a:r>
          </a:p>
          <a:p>
            <a:pPr algn="ctr"/>
            <a:endParaRPr lang="nl-BE" sz="2000"/>
          </a:p>
          <a:p>
            <a:pPr algn="ctr"/>
            <a:r>
              <a:rPr lang="nl-BE" sz="2000"/>
              <a:t>Review paper - Meta analysis</a:t>
            </a:r>
            <a:endParaRPr lang="en-US" sz="200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7704" y="1844824"/>
            <a:ext cx="0" cy="2531318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408566" y="2701922"/>
            <a:ext cx="207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Writing efforts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380312" y="1844824"/>
            <a:ext cx="0" cy="2531318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7273171" y="270192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Impact</a:t>
            </a:r>
          </a:p>
        </p:txBody>
      </p:sp>
      <p:cxnSp>
        <p:nvCxnSpPr>
          <p:cNvPr id="7" name="Straight Arrow Connector 8">
            <a:extLst>
              <a:ext uri="{FF2B5EF4-FFF2-40B4-BE49-F238E27FC236}">
                <a16:creationId xmlns:a16="http://schemas.microsoft.com/office/drawing/2014/main" id="{968B2856-1CB5-4623-97E5-F258DDA4CB89}"/>
              </a:ext>
            </a:extLst>
          </p:cNvPr>
          <p:cNvCxnSpPr/>
          <p:nvPr/>
        </p:nvCxnSpPr>
        <p:spPr>
          <a:xfrm>
            <a:off x="7380313" y="1844824"/>
            <a:ext cx="0" cy="2531318"/>
          </a:xfrm>
          <a:prstGeom prst="straightConnector1">
            <a:avLst/>
          </a:prstGeom>
          <a:ln w="28575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9">
            <a:extLst>
              <a:ext uri="{FF2B5EF4-FFF2-40B4-BE49-F238E27FC236}">
                <a16:creationId xmlns:a16="http://schemas.microsoft.com/office/drawing/2014/main" id="{62F94532-48B1-4ECB-9010-4CCECD1BEBF3}"/>
              </a:ext>
            </a:extLst>
          </p:cNvPr>
          <p:cNvSpPr txBox="1"/>
          <p:nvPr/>
        </p:nvSpPr>
        <p:spPr>
          <a:xfrm rot="16200000">
            <a:off x="7273172" y="270192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55903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2. Choice of journal – Relevant journal for your field</a:t>
            </a:r>
            <a:endParaRPr lang="nl-BE" sz="2400" b="1" dirty="0">
              <a:solidFill>
                <a:srgbClr val="C00000"/>
              </a:solidFill>
            </a:endParaRPr>
          </a:p>
          <a:p>
            <a:endParaRPr lang="nl-BE" sz="2000" dirty="0"/>
          </a:p>
          <a:p>
            <a:r>
              <a:rPr lang="nl-BE" sz="2000" dirty="0"/>
              <a:t>Look at </a:t>
            </a:r>
            <a:r>
              <a:rPr lang="nl-BE" sz="2000" dirty="0" err="1"/>
              <a:t>the</a:t>
            </a:r>
            <a:r>
              <a:rPr lang="nl-BE" sz="2000" dirty="0"/>
              <a:t> scope of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journal</a:t>
            </a:r>
            <a:r>
              <a:rPr lang="nl-BE" sz="2000" dirty="0"/>
              <a:t>!</a:t>
            </a:r>
          </a:p>
          <a:p>
            <a:endParaRPr lang="nl-BE" sz="2000" dirty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nl-BE" sz="2000" dirty="0" err="1"/>
              <a:t>If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journal</a:t>
            </a:r>
            <a:r>
              <a:rPr lang="nl-BE" sz="2000" dirty="0"/>
              <a:t> is </a:t>
            </a:r>
            <a:r>
              <a:rPr lang="nl-BE" sz="2000" dirty="0" err="1"/>
              <a:t>only</a:t>
            </a:r>
            <a:r>
              <a:rPr lang="nl-BE" sz="2000" dirty="0"/>
              <a:t> </a:t>
            </a:r>
            <a:r>
              <a:rPr lang="nl-BE" sz="2000" dirty="0" err="1"/>
              <a:t>marginally</a:t>
            </a:r>
            <a:r>
              <a:rPr lang="nl-BE" sz="2000" dirty="0"/>
              <a:t> relevant </a:t>
            </a:r>
            <a:r>
              <a:rPr lang="nl-BE" sz="2000" dirty="0" err="1"/>
              <a:t>for</a:t>
            </a:r>
            <a:r>
              <a:rPr lang="nl-BE" sz="2000" dirty="0"/>
              <a:t> </a:t>
            </a:r>
            <a:r>
              <a:rPr lang="nl-BE" sz="2000" dirty="0" err="1"/>
              <a:t>what</a:t>
            </a:r>
            <a:r>
              <a:rPr lang="nl-BE" sz="2000" dirty="0"/>
              <a:t> </a:t>
            </a:r>
            <a:r>
              <a:rPr lang="nl-BE" sz="2000" dirty="0" err="1"/>
              <a:t>you</a:t>
            </a:r>
            <a:r>
              <a:rPr lang="nl-BE" sz="2000" dirty="0"/>
              <a:t> have </a:t>
            </a:r>
            <a:r>
              <a:rPr lang="nl-BE" sz="2000" dirty="0" err="1"/>
              <a:t>published</a:t>
            </a:r>
            <a:r>
              <a:rPr lang="nl-BE" sz="2000" dirty="0"/>
              <a:t>, impact </a:t>
            </a:r>
            <a:r>
              <a:rPr lang="nl-BE" sz="2000" dirty="0" err="1"/>
              <a:t>will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small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nl-BE" sz="2000" dirty="0" err="1"/>
              <a:t>Usually</a:t>
            </a:r>
            <a:r>
              <a:rPr lang="nl-BE" sz="2000" dirty="0"/>
              <a:t> </a:t>
            </a:r>
            <a:r>
              <a:rPr lang="nl-BE" sz="2000" dirty="0" err="1"/>
              <a:t>you</a:t>
            </a:r>
            <a:r>
              <a:rPr lang="nl-BE" sz="2000" dirty="0"/>
              <a:t> </a:t>
            </a:r>
            <a:r>
              <a:rPr lang="nl-BE" sz="2000" dirty="0" err="1"/>
              <a:t>know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good</a:t>
            </a:r>
            <a:r>
              <a:rPr lang="nl-BE" sz="2000" dirty="0"/>
              <a:t> </a:t>
            </a:r>
            <a:r>
              <a:rPr lang="nl-BE" sz="2000" dirty="0" err="1"/>
              <a:t>journals</a:t>
            </a:r>
            <a:r>
              <a:rPr lang="nl-BE" sz="2000" dirty="0"/>
              <a:t> in </a:t>
            </a:r>
            <a:r>
              <a:rPr lang="nl-BE" sz="2000" dirty="0" err="1"/>
              <a:t>your</a:t>
            </a:r>
            <a:r>
              <a:rPr lang="nl-BE" sz="2000" dirty="0"/>
              <a:t> field - </a:t>
            </a:r>
            <a:r>
              <a:rPr lang="nl-BE" sz="2000" i="1" dirty="0"/>
              <a:t>Let </a:t>
            </a:r>
            <a:r>
              <a:rPr lang="nl-BE" sz="2000" i="1" dirty="0" err="1"/>
              <a:t>us</a:t>
            </a:r>
            <a:r>
              <a:rPr lang="nl-BE" sz="2000" i="1" dirty="0"/>
              <a:t> look at </a:t>
            </a:r>
            <a:r>
              <a:rPr lang="nl-BE" sz="2000" i="1" dirty="0" err="1"/>
              <a:t>some</a:t>
            </a:r>
            <a:r>
              <a:rPr lang="nl-BE" sz="2000" i="1" dirty="0"/>
              <a:t> </a:t>
            </a:r>
            <a:r>
              <a:rPr lang="nl-BE" sz="2000" i="1" dirty="0" err="1"/>
              <a:t>journal</a:t>
            </a:r>
            <a:r>
              <a:rPr lang="nl-BE" sz="2000" i="1" dirty="0"/>
              <a:t> </a:t>
            </a:r>
            <a:r>
              <a:rPr lang="nl-BE" sz="2000" i="1" dirty="0" err="1"/>
              <a:t>lists</a:t>
            </a:r>
            <a:r>
              <a:rPr lang="nl-BE" sz="2000" i="1" dirty="0"/>
              <a:t> in JCR right </a:t>
            </a:r>
            <a:r>
              <a:rPr lang="nl-BE" sz="2000" i="1" dirty="0" err="1"/>
              <a:t>now</a:t>
            </a:r>
            <a:r>
              <a:rPr lang="nl-BE" sz="2000" i="1" dirty="0"/>
              <a:t>!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nl-BE" sz="2000" dirty="0"/>
              <a:t>Top </a:t>
            </a:r>
            <a:r>
              <a:rPr lang="nl-BE" sz="2000" dirty="0" err="1"/>
              <a:t>journal</a:t>
            </a:r>
            <a:r>
              <a:rPr lang="nl-BE" sz="2000" dirty="0"/>
              <a:t> in </a:t>
            </a:r>
            <a:r>
              <a:rPr lang="nl-BE" sz="2000" dirty="0" err="1"/>
              <a:t>your</a:t>
            </a:r>
            <a:r>
              <a:rPr lang="nl-BE" sz="2000" dirty="0"/>
              <a:t> field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↔ </a:t>
            </a:r>
            <a:r>
              <a:rPr lang="nl-BE" sz="2000" dirty="0" err="1"/>
              <a:t>Multidisciplinary</a:t>
            </a:r>
            <a:r>
              <a:rPr lang="nl-BE" sz="2000" dirty="0"/>
              <a:t> </a:t>
            </a:r>
            <a:r>
              <a:rPr lang="nl-BE" sz="2000" dirty="0" err="1"/>
              <a:t>journals</a:t>
            </a:r>
            <a:r>
              <a:rPr lang="nl-BE" sz="2000" dirty="0"/>
              <a:t>: </a:t>
            </a:r>
            <a:r>
              <a:rPr lang="nl-BE" sz="2000" dirty="0" err="1"/>
              <a:t>Scientific</a:t>
            </a:r>
            <a:r>
              <a:rPr lang="nl-BE" sz="2000" dirty="0"/>
              <a:t> </a:t>
            </a:r>
            <a:r>
              <a:rPr lang="nl-BE" sz="2000" dirty="0" err="1"/>
              <a:t>Reports</a:t>
            </a:r>
            <a:r>
              <a:rPr lang="nl-BE" sz="2000" dirty="0"/>
              <a:t>, Nature, </a:t>
            </a:r>
            <a:r>
              <a:rPr lang="nl-BE" sz="2000" dirty="0" err="1"/>
              <a:t>Science</a:t>
            </a:r>
            <a:r>
              <a:rPr lang="nl-BE" sz="2000" dirty="0"/>
              <a:t>, PNAS</a:t>
            </a:r>
          </a:p>
        </p:txBody>
      </p:sp>
    </p:spTree>
    <p:extLst>
      <p:ext uri="{BB962C8B-B14F-4D97-AF65-F5344CB8AC3E}">
        <p14:creationId xmlns:p14="http://schemas.microsoft.com/office/powerpoint/2010/main" val="395897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2. Choice of journal - Impact and impact factors</a:t>
            </a:r>
            <a:endParaRPr lang="nl-BE" sz="2400" b="1" dirty="0">
              <a:solidFill>
                <a:srgbClr val="C00000"/>
              </a:solidFill>
            </a:endParaRPr>
          </a:p>
          <a:p>
            <a:endParaRPr lang="nl-BE" sz="2000" dirty="0"/>
          </a:p>
          <a:p>
            <a:r>
              <a:rPr lang="nl-BE" sz="2000" dirty="0" err="1"/>
              <a:t>What</a:t>
            </a:r>
            <a:r>
              <a:rPr lang="nl-BE" sz="2000" dirty="0"/>
              <a:t> is impact of a paper??</a:t>
            </a:r>
          </a:p>
          <a:p>
            <a:endParaRPr lang="nl-BE" sz="2000" dirty="0"/>
          </a:p>
          <a:p>
            <a:r>
              <a:rPr lang="nl-BE" sz="2000" dirty="0"/>
              <a:t>Is </a:t>
            </a:r>
            <a:r>
              <a:rPr lang="nl-BE" sz="2000" dirty="0" err="1"/>
              <a:t>your</a:t>
            </a:r>
            <a:r>
              <a:rPr lang="nl-BE" sz="2000" dirty="0"/>
              <a:t> paper of </a:t>
            </a:r>
            <a:r>
              <a:rPr lang="nl-BE" sz="2000" dirty="0" err="1"/>
              <a:t>such</a:t>
            </a:r>
            <a:r>
              <a:rPr lang="nl-BE" sz="2000" dirty="0"/>
              <a:t> a </a:t>
            </a:r>
            <a:r>
              <a:rPr lang="nl-BE" sz="2000" dirty="0" err="1"/>
              <a:t>quality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relevance</a:t>
            </a:r>
            <a:r>
              <a:rPr lang="nl-BE" sz="2000" dirty="0"/>
              <a:t> </a:t>
            </a:r>
            <a:r>
              <a:rPr lang="nl-BE" sz="2000" dirty="0" err="1"/>
              <a:t>that</a:t>
            </a:r>
            <a:r>
              <a:rPr lang="nl-BE" sz="2000" dirty="0"/>
              <a:t>:</a:t>
            </a:r>
          </a:p>
          <a:p>
            <a:endParaRPr lang="nl-BE" sz="2000" dirty="0"/>
          </a:p>
          <a:p>
            <a:pPr marL="627063" lvl="1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000" dirty="0" err="1"/>
              <a:t>many</a:t>
            </a:r>
            <a:r>
              <a:rPr lang="nl-BE" sz="2000" dirty="0"/>
              <a:t> </a:t>
            </a:r>
            <a:r>
              <a:rPr lang="nl-BE" sz="2000" dirty="0" err="1"/>
              <a:t>people</a:t>
            </a:r>
            <a:r>
              <a:rPr lang="nl-BE" sz="2000" dirty="0"/>
              <a:t> </a:t>
            </a:r>
            <a:r>
              <a:rPr lang="nl-BE" sz="2000" dirty="0" err="1"/>
              <a:t>will</a:t>
            </a:r>
            <a:r>
              <a:rPr lang="nl-BE" sz="2000" dirty="0"/>
              <a:t> </a:t>
            </a:r>
            <a:r>
              <a:rPr lang="nl-BE" sz="2000" dirty="0" err="1"/>
              <a:t>read</a:t>
            </a:r>
            <a:r>
              <a:rPr lang="nl-BE" sz="2000" dirty="0"/>
              <a:t> </a:t>
            </a:r>
            <a:r>
              <a:rPr lang="nl-BE" sz="2000" dirty="0" err="1"/>
              <a:t>it</a:t>
            </a:r>
            <a:r>
              <a:rPr lang="nl-BE" sz="2000" dirty="0"/>
              <a:t>?</a:t>
            </a:r>
          </a:p>
          <a:p>
            <a:pPr marL="627063" lvl="1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000" dirty="0" err="1"/>
              <a:t>many</a:t>
            </a:r>
            <a:r>
              <a:rPr lang="nl-BE" sz="2000" dirty="0"/>
              <a:t> </a:t>
            </a:r>
            <a:r>
              <a:rPr lang="nl-BE" sz="2000" dirty="0" err="1"/>
              <a:t>people</a:t>
            </a:r>
            <a:r>
              <a:rPr lang="nl-BE" sz="2000" dirty="0"/>
              <a:t> </a:t>
            </a:r>
            <a:r>
              <a:rPr lang="nl-BE" sz="2000" dirty="0" err="1"/>
              <a:t>will</a:t>
            </a:r>
            <a:r>
              <a:rPr lang="nl-BE" sz="2000" dirty="0"/>
              <a:t> </a:t>
            </a:r>
            <a:r>
              <a:rPr lang="nl-BE" sz="2000" dirty="0" err="1"/>
              <a:t>cite</a:t>
            </a:r>
            <a:r>
              <a:rPr lang="nl-BE" sz="2000" dirty="0"/>
              <a:t> </a:t>
            </a:r>
            <a:r>
              <a:rPr lang="nl-BE" sz="2000" dirty="0" err="1"/>
              <a:t>it</a:t>
            </a:r>
            <a:r>
              <a:rPr lang="nl-BE" sz="2000" dirty="0"/>
              <a:t>?</a:t>
            </a:r>
          </a:p>
          <a:p>
            <a:pPr marL="627063" lvl="1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000" dirty="0" err="1"/>
              <a:t>people</a:t>
            </a:r>
            <a:r>
              <a:rPr lang="nl-BE" sz="2000" dirty="0"/>
              <a:t> </a:t>
            </a:r>
            <a:r>
              <a:rPr lang="nl-BE" sz="2000" dirty="0" err="1"/>
              <a:t>will</a:t>
            </a:r>
            <a:r>
              <a:rPr lang="nl-BE" sz="2000" dirty="0"/>
              <a:t> contact </a:t>
            </a:r>
            <a:r>
              <a:rPr lang="nl-BE" sz="2000" dirty="0" err="1"/>
              <a:t>you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get more information?</a:t>
            </a:r>
          </a:p>
          <a:p>
            <a:pPr marL="627063" lvl="1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000" dirty="0" err="1"/>
              <a:t>people</a:t>
            </a:r>
            <a:r>
              <a:rPr lang="nl-BE" sz="2000" dirty="0"/>
              <a:t> </a:t>
            </a:r>
            <a:r>
              <a:rPr lang="nl-BE" sz="2000" dirty="0" err="1"/>
              <a:t>will</a:t>
            </a:r>
            <a:r>
              <a:rPr lang="nl-BE" sz="2000" dirty="0"/>
              <a:t> contact </a:t>
            </a:r>
            <a:r>
              <a:rPr lang="nl-BE" sz="2000" dirty="0" err="1"/>
              <a:t>you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collaborate</a:t>
            </a:r>
            <a:r>
              <a:rPr lang="nl-BE" sz="2000" dirty="0"/>
              <a:t> on </a:t>
            </a:r>
            <a:r>
              <a:rPr lang="nl-BE" sz="2000" dirty="0" err="1"/>
              <a:t>this</a:t>
            </a:r>
            <a:r>
              <a:rPr lang="nl-BE" sz="2000" dirty="0"/>
              <a:t> topic in a project?</a:t>
            </a:r>
          </a:p>
          <a:p>
            <a:endParaRPr lang="nl-BE" sz="2000" dirty="0"/>
          </a:p>
          <a:p>
            <a:pPr lvl="1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nl-BE" sz="2000" dirty="0"/>
              <a:t>“</a:t>
            </a:r>
            <a:r>
              <a:rPr lang="nl-BE" sz="2000" dirty="0" err="1"/>
              <a:t>Objectivized</a:t>
            </a:r>
            <a:r>
              <a:rPr lang="nl-BE" sz="2000" dirty="0"/>
              <a:t>” in </a:t>
            </a:r>
            <a:r>
              <a:rPr lang="nl-BE" sz="2000" dirty="0" err="1"/>
              <a:t>metrics</a:t>
            </a:r>
            <a:r>
              <a:rPr lang="nl-BE" sz="2000" dirty="0"/>
              <a:t>: # </a:t>
            </a:r>
            <a:r>
              <a:rPr lang="nl-BE" sz="2000" dirty="0" err="1"/>
              <a:t>citations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91029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2. Choice of journal - Impact and impact factors</a:t>
            </a:r>
            <a:endParaRPr lang="nl-BE" sz="2400" b="1" dirty="0">
              <a:solidFill>
                <a:srgbClr val="C00000"/>
              </a:solidFill>
            </a:endParaRPr>
          </a:p>
          <a:p>
            <a:endParaRPr lang="nl-BE" sz="2000" dirty="0"/>
          </a:p>
          <a:p>
            <a:r>
              <a:rPr lang="nl-BE" sz="2000" dirty="0" err="1"/>
              <a:t>What</a:t>
            </a:r>
            <a:r>
              <a:rPr lang="nl-BE" sz="2000" dirty="0"/>
              <a:t> is impact of a paper??</a:t>
            </a:r>
          </a:p>
          <a:p>
            <a:endParaRPr lang="nl-BE" sz="2000" dirty="0"/>
          </a:p>
          <a:p>
            <a:pPr lvl="1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nl-BE" sz="2000" dirty="0"/>
              <a:t>“</a:t>
            </a:r>
            <a:r>
              <a:rPr lang="nl-BE" sz="2000" dirty="0" err="1"/>
              <a:t>Objectivized</a:t>
            </a:r>
            <a:r>
              <a:rPr lang="nl-BE" sz="2000" dirty="0"/>
              <a:t>” in </a:t>
            </a:r>
            <a:r>
              <a:rPr lang="nl-BE" sz="2000" dirty="0" err="1"/>
              <a:t>metrics</a:t>
            </a:r>
            <a:r>
              <a:rPr lang="nl-BE" sz="2000" dirty="0"/>
              <a:t>: # </a:t>
            </a:r>
            <a:r>
              <a:rPr lang="nl-BE" sz="2000" dirty="0" err="1"/>
              <a:t>citations</a:t>
            </a:r>
            <a:endParaRPr lang="nl-BE" sz="2000" dirty="0"/>
          </a:p>
          <a:p>
            <a:endParaRPr lang="nl-B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000" dirty="0" err="1"/>
              <a:t>Journals</a:t>
            </a:r>
            <a:r>
              <a:rPr lang="nl-BE" sz="2000" dirty="0"/>
              <a:t> </a:t>
            </a:r>
            <a:r>
              <a:rPr lang="nl-BE" sz="2000" dirty="0" err="1"/>
              <a:t>publishing</a:t>
            </a:r>
            <a:r>
              <a:rPr lang="nl-BE" sz="2000" dirty="0"/>
              <a:t> papers </a:t>
            </a:r>
            <a:r>
              <a:rPr lang="nl-BE" sz="2000" dirty="0" err="1"/>
              <a:t>that</a:t>
            </a:r>
            <a:r>
              <a:rPr lang="nl-BE" sz="2000" dirty="0"/>
              <a:t> are </a:t>
            </a:r>
            <a:r>
              <a:rPr lang="nl-BE" sz="2000" dirty="0" err="1"/>
              <a:t>cited</a:t>
            </a:r>
            <a:r>
              <a:rPr lang="nl-BE" sz="2000" dirty="0"/>
              <a:t> </a:t>
            </a:r>
            <a:r>
              <a:rPr lang="nl-BE" sz="2000" dirty="0" err="1"/>
              <a:t>rapidly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frequently</a:t>
            </a:r>
            <a:r>
              <a:rPr lang="nl-BE" sz="2000" dirty="0"/>
              <a:t> </a:t>
            </a:r>
            <a:r>
              <a:rPr lang="nl-BE" sz="2000" dirty="0" err="1"/>
              <a:t>will</a:t>
            </a:r>
            <a:r>
              <a:rPr lang="nl-BE" sz="2000" dirty="0"/>
              <a:t> have a high “</a:t>
            </a:r>
            <a:r>
              <a:rPr lang="nl-BE" sz="2000" b="1" dirty="0">
                <a:solidFill>
                  <a:srgbClr val="0070C0"/>
                </a:solidFill>
              </a:rPr>
              <a:t>impact factor</a:t>
            </a:r>
            <a:r>
              <a:rPr lang="nl-BE" sz="2000" dirty="0"/>
              <a:t>” or “</a:t>
            </a:r>
            <a:r>
              <a:rPr lang="nl-BE" sz="2000" b="1" dirty="0">
                <a:solidFill>
                  <a:srgbClr val="0070C0"/>
                </a:solidFill>
              </a:rPr>
              <a:t>IF</a:t>
            </a:r>
            <a:r>
              <a:rPr lang="nl-BE" sz="2000" dirty="0"/>
              <a:t>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B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000" dirty="0" err="1"/>
              <a:t>Your</a:t>
            </a:r>
            <a:r>
              <a:rPr lang="nl-BE" sz="2000" dirty="0"/>
              <a:t> paper </a:t>
            </a:r>
            <a:r>
              <a:rPr lang="nl-BE" sz="2000" dirty="0" err="1"/>
              <a:t>will</a:t>
            </a:r>
            <a:r>
              <a:rPr lang="nl-BE" sz="2000" dirty="0"/>
              <a:t> </a:t>
            </a:r>
            <a:r>
              <a:rPr lang="nl-BE" sz="2000" dirty="0" err="1"/>
              <a:t>very</a:t>
            </a:r>
            <a:r>
              <a:rPr lang="nl-BE" sz="2000" dirty="0"/>
              <a:t> </a:t>
            </a:r>
            <a:r>
              <a:rPr lang="nl-BE" sz="2000" dirty="0" err="1"/>
              <a:t>likely</a:t>
            </a:r>
            <a:r>
              <a:rPr lang="nl-BE" sz="2000" dirty="0"/>
              <a:t> have more impact </a:t>
            </a:r>
            <a:r>
              <a:rPr lang="nl-BE" sz="2000" dirty="0" err="1"/>
              <a:t>when</a:t>
            </a:r>
            <a:r>
              <a:rPr lang="nl-BE" sz="2000" dirty="0"/>
              <a:t> </a:t>
            </a:r>
            <a:r>
              <a:rPr lang="nl-BE" sz="2000" dirty="0" err="1"/>
              <a:t>published</a:t>
            </a:r>
            <a:r>
              <a:rPr lang="nl-BE" sz="2000" dirty="0"/>
              <a:t> in a </a:t>
            </a:r>
            <a:r>
              <a:rPr lang="nl-BE" sz="2000" dirty="0" err="1"/>
              <a:t>journal</a:t>
            </a:r>
            <a:r>
              <a:rPr lang="nl-BE" sz="2000" dirty="0"/>
              <a:t> </a:t>
            </a:r>
            <a:r>
              <a:rPr lang="nl-BE" sz="2000" dirty="0" err="1"/>
              <a:t>with</a:t>
            </a:r>
            <a:r>
              <a:rPr lang="nl-BE" sz="2000" dirty="0"/>
              <a:t> high IF!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B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000" dirty="0" err="1"/>
              <a:t>There</a:t>
            </a:r>
            <a:r>
              <a:rPr lang="nl-BE" sz="2000" dirty="0"/>
              <a:t> are different types of impact factors – </a:t>
            </a:r>
            <a:r>
              <a:rPr lang="nl-BE" sz="2000" dirty="0" err="1"/>
              <a:t>what</a:t>
            </a:r>
            <a:r>
              <a:rPr lang="nl-BE" sz="2000" dirty="0"/>
              <a:t> </a:t>
            </a:r>
            <a:r>
              <a:rPr lang="nl-BE" sz="2000" dirty="0" err="1"/>
              <a:t>counts</a:t>
            </a:r>
            <a:r>
              <a:rPr lang="nl-BE" sz="2000" dirty="0"/>
              <a:t>? SORRYSORRY SORRY but … : </a:t>
            </a:r>
            <a:r>
              <a:rPr lang="nl-BE" sz="2000" b="1" dirty="0" err="1">
                <a:solidFill>
                  <a:srgbClr val="C00000"/>
                </a:solidFill>
              </a:rPr>
              <a:t>the</a:t>
            </a:r>
            <a:r>
              <a:rPr lang="nl-BE" sz="2000" b="1" dirty="0">
                <a:solidFill>
                  <a:srgbClr val="C00000"/>
                </a:solidFill>
              </a:rPr>
              <a:t> ISI impact factor </a:t>
            </a:r>
            <a:r>
              <a:rPr lang="nl-BE" sz="2000" b="1" dirty="0" err="1">
                <a:solidFill>
                  <a:srgbClr val="C00000"/>
                </a:solidFill>
              </a:rPr>
              <a:t>from</a:t>
            </a:r>
            <a:r>
              <a:rPr lang="nl-BE" sz="2000" b="1" dirty="0">
                <a:solidFill>
                  <a:srgbClr val="C00000"/>
                </a:solidFill>
              </a:rPr>
              <a:t> </a:t>
            </a:r>
            <a:r>
              <a:rPr lang="nl-BE" sz="2000" b="1" dirty="0" err="1">
                <a:solidFill>
                  <a:srgbClr val="C00000"/>
                </a:solidFill>
              </a:rPr>
              <a:t>the</a:t>
            </a:r>
            <a:r>
              <a:rPr lang="nl-BE" sz="2000" b="1" dirty="0">
                <a:solidFill>
                  <a:srgbClr val="C00000"/>
                </a:solidFill>
              </a:rPr>
              <a:t> Journal </a:t>
            </a:r>
            <a:r>
              <a:rPr lang="nl-BE" sz="2000" b="1" dirty="0" err="1">
                <a:solidFill>
                  <a:srgbClr val="C00000"/>
                </a:solidFill>
              </a:rPr>
              <a:t>Citation</a:t>
            </a:r>
            <a:r>
              <a:rPr lang="nl-BE" sz="2000" b="1" dirty="0">
                <a:solidFill>
                  <a:srgbClr val="C00000"/>
                </a:solidFill>
              </a:rPr>
              <a:t> </a:t>
            </a:r>
            <a:r>
              <a:rPr lang="nl-BE" sz="2000" b="1" dirty="0" err="1">
                <a:solidFill>
                  <a:srgbClr val="C00000"/>
                </a:solidFill>
              </a:rPr>
              <a:t>Reports</a:t>
            </a:r>
            <a:r>
              <a:rPr lang="nl-BE" sz="2000" b="1" dirty="0">
                <a:solidFill>
                  <a:srgbClr val="C00000"/>
                </a:solidFill>
              </a:rPr>
              <a:t> database is </a:t>
            </a:r>
            <a:r>
              <a:rPr lang="nl-BE" sz="2000" b="1" dirty="0" err="1">
                <a:solidFill>
                  <a:srgbClr val="C00000"/>
                </a:solidFill>
              </a:rPr>
              <a:t>the</a:t>
            </a:r>
            <a:r>
              <a:rPr lang="nl-BE" sz="2000" b="1" dirty="0">
                <a:solidFill>
                  <a:srgbClr val="C00000"/>
                </a:solidFill>
              </a:rPr>
              <a:t> </a:t>
            </a:r>
            <a:r>
              <a:rPr lang="nl-BE" sz="2000" b="1" dirty="0" err="1">
                <a:solidFill>
                  <a:srgbClr val="C00000"/>
                </a:solidFill>
              </a:rPr>
              <a:t>only</a:t>
            </a:r>
            <a:r>
              <a:rPr lang="nl-BE" sz="2000" b="1" dirty="0">
                <a:solidFill>
                  <a:srgbClr val="C00000"/>
                </a:solidFill>
              </a:rPr>
              <a:t> </a:t>
            </a:r>
            <a:r>
              <a:rPr lang="nl-BE" sz="2000" b="1" dirty="0" err="1">
                <a:solidFill>
                  <a:srgbClr val="C00000"/>
                </a:solidFill>
              </a:rPr>
              <a:t>thing</a:t>
            </a:r>
            <a:r>
              <a:rPr lang="nl-BE" sz="2000" b="1" dirty="0">
                <a:solidFill>
                  <a:srgbClr val="C00000"/>
                </a:solidFill>
              </a:rPr>
              <a:t> </a:t>
            </a:r>
            <a:r>
              <a:rPr lang="nl-BE" sz="2000" b="1" dirty="0" err="1">
                <a:solidFill>
                  <a:srgbClr val="C00000"/>
                </a:solidFill>
              </a:rPr>
              <a:t>that</a:t>
            </a:r>
            <a:r>
              <a:rPr lang="nl-BE" sz="2000" b="1" dirty="0">
                <a:solidFill>
                  <a:srgbClr val="C00000"/>
                </a:solidFill>
              </a:rPr>
              <a:t> </a:t>
            </a:r>
            <a:r>
              <a:rPr lang="nl-BE" sz="2000" b="1" dirty="0" err="1">
                <a:solidFill>
                  <a:srgbClr val="C00000"/>
                </a:solidFill>
              </a:rPr>
              <a:t>truly</a:t>
            </a:r>
            <a:r>
              <a:rPr lang="nl-BE" sz="2000" b="1" dirty="0">
                <a:solidFill>
                  <a:srgbClr val="C00000"/>
                </a:solidFill>
              </a:rPr>
              <a:t> </a:t>
            </a:r>
            <a:r>
              <a:rPr lang="nl-BE" sz="2000" b="1" dirty="0" err="1">
                <a:solidFill>
                  <a:srgbClr val="C00000"/>
                </a:solidFill>
              </a:rPr>
              <a:t>counts</a:t>
            </a:r>
            <a:r>
              <a:rPr lang="nl-BE" sz="2000" b="1" dirty="0">
                <a:solidFill>
                  <a:srgbClr val="C00000"/>
                </a:solidFill>
              </a:rPr>
              <a:t> </a:t>
            </a:r>
            <a:r>
              <a:rPr lang="nl-BE" sz="2000" b="1" dirty="0" err="1">
                <a:solidFill>
                  <a:srgbClr val="C00000"/>
                </a:solidFill>
              </a:rPr>
              <a:t>internationally</a:t>
            </a:r>
            <a:r>
              <a:rPr lang="nl-BE" sz="2000" b="1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26692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2. Choice of journal – Timing of choice</a:t>
            </a:r>
            <a:endParaRPr lang="nl-BE" sz="2400" b="1" dirty="0">
              <a:solidFill>
                <a:srgbClr val="C00000"/>
              </a:solidFill>
            </a:endParaRPr>
          </a:p>
          <a:p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Ideally before starting to write the paper (save time)</a:t>
            </a:r>
          </a:p>
          <a:p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You CAN do it after completion of the manuscript but then risk of having to rework completely (actually most common)</a:t>
            </a:r>
          </a:p>
          <a:p>
            <a:endParaRPr lang="en-US" sz="20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</a:rPr>
              <a:t>Instructions for authors!</a:t>
            </a:r>
          </a:p>
        </p:txBody>
      </p:sp>
    </p:spTree>
    <p:extLst>
      <p:ext uri="{BB962C8B-B14F-4D97-AF65-F5344CB8AC3E}">
        <p14:creationId xmlns:p14="http://schemas.microsoft.com/office/powerpoint/2010/main" val="1210743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85689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2. Choice of journal – Publication charges</a:t>
            </a:r>
            <a:endParaRPr lang="nl-BE" sz="2400" b="1" dirty="0">
              <a:solidFill>
                <a:srgbClr val="C00000"/>
              </a:solidFill>
            </a:endParaRPr>
          </a:p>
          <a:p>
            <a:endParaRPr lang="nl-BE" sz="2000" dirty="0"/>
          </a:p>
          <a:p>
            <a:pPr marL="627063" lvl="1" indent="-169863">
              <a:buFont typeface="Arial" panose="020B0604020202020204" pitchFamily="34" charset="0"/>
              <a:buChar char="•"/>
            </a:pPr>
            <a:r>
              <a:rPr lang="nl-BE" sz="2000" dirty="0" err="1"/>
              <a:t>Can</a:t>
            </a:r>
            <a:r>
              <a:rPr lang="nl-BE" sz="2000" dirty="0"/>
              <a:t> range </a:t>
            </a:r>
            <a:r>
              <a:rPr lang="nl-BE" sz="2000" dirty="0" err="1"/>
              <a:t>from</a:t>
            </a:r>
            <a:r>
              <a:rPr lang="nl-BE" sz="2000" dirty="0"/>
              <a:t> 0 </a:t>
            </a:r>
            <a:r>
              <a:rPr lang="nl-BE" sz="2000" dirty="0" err="1"/>
              <a:t>to</a:t>
            </a:r>
            <a:r>
              <a:rPr lang="nl-BE" sz="2000" dirty="0"/>
              <a:t> 1000’s of </a:t>
            </a:r>
            <a:r>
              <a:rPr lang="nl-BE" sz="2000" dirty="0" err="1"/>
              <a:t>Euros</a:t>
            </a:r>
            <a:endParaRPr lang="nl-BE" sz="2000" dirty="0"/>
          </a:p>
          <a:p>
            <a:pPr marL="627063" lvl="1" indent="-169863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627063" lvl="1" indent="-169863">
              <a:buFont typeface="Arial" panose="020B0604020202020204" pitchFamily="34" charset="0"/>
              <a:buChar char="•"/>
            </a:pPr>
            <a:r>
              <a:rPr lang="nl-BE" sz="2000" dirty="0"/>
              <a:t>In </a:t>
            </a:r>
            <a:r>
              <a:rPr lang="nl-BE" sz="2000" dirty="0" err="1"/>
              <a:t>my</a:t>
            </a:r>
            <a:r>
              <a:rPr lang="nl-BE" sz="2000" dirty="0"/>
              <a:t> </a:t>
            </a:r>
            <a:r>
              <a:rPr lang="nl-BE" sz="2000" dirty="0" err="1"/>
              <a:t>group</a:t>
            </a:r>
            <a:r>
              <a:rPr lang="nl-BE" sz="2000" dirty="0"/>
              <a:t> we </a:t>
            </a:r>
            <a:r>
              <a:rPr lang="nl-BE" sz="2000" dirty="0" err="1"/>
              <a:t>publish</a:t>
            </a:r>
            <a:r>
              <a:rPr lang="nl-BE" sz="2000" dirty="0"/>
              <a:t> </a:t>
            </a:r>
            <a:r>
              <a:rPr lang="nl-BE" sz="2000" dirty="0" err="1"/>
              <a:t>practically</a:t>
            </a:r>
            <a:r>
              <a:rPr lang="nl-BE" sz="2000" dirty="0"/>
              <a:t> </a:t>
            </a:r>
            <a:r>
              <a:rPr lang="nl-BE" sz="2000" dirty="0" err="1"/>
              <a:t>everything</a:t>
            </a:r>
            <a:r>
              <a:rPr lang="nl-BE" sz="2000" dirty="0"/>
              <a:t> </a:t>
            </a:r>
            <a:r>
              <a:rPr lang="nl-BE" sz="2000" dirty="0" err="1"/>
              <a:t>for</a:t>
            </a:r>
            <a:r>
              <a:rPr lang="nl-BE" sz="2000" dirty="0"/>
              <a:t> free!</a:t>
            </a:r>
          </a:p>
          <a:p>
            <a:pPr marL="627063" lvl="1" indent="-169863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627063" lvl="1" indent="-169863">
              <a:buFont typeface="Arial" panose="020B0604020202020204" pitchFamily="34" charset="0"/>
              <a:buChar char="•"/>
            </a:pPr>
            <a:r>
              <a:rPr lang="nl-BE" sz="2000" dirty="0" err="1"/>
              <a:t>Having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pay</a:t>
            </a:r>
            <a:r>
              <a:rPr lang="nl-BE" sz="2000" dirty="0"/>
              <a:t> </a:t>
            </a:r>
            <a:r>
              <a:rPr lang="nl-BE" sz="2000" dirty="0" err="1"/>
              <a:t>publication</a:t>
            </a:r>
            <a:r>
              <a:rPr lang="nl-BE" sz="2000" dirty="0"/>
              <a:t> charges is </a:t>
            </a:r>
            <a:r>
              <a:rPr lang="nl-BE" sz="2000" dirty="0" err="1"/>
              <a:t>often</a:t>
            </a:r>
            <a:r>
              <a:rPr lang="nl-BE" sz="2000" dirty="0"/>
              <a:t> </a:t>
            </a:r>
            <a:r>
              <a:rPr lang="nl-BE" sz="2000" dirty="0" err="1"/>
              <a:t>not</a:t>
            </a:r>
            <a:r>
              <a:rPr lang="nl-BE" sz="2000" dirty="0"/>
              <a:t> a </a:t>
            </a:r>
            <a:r>
              <a:rPr lang="nl-BE" sz="2000" dirty="0" err="1"/>
              <a:t>very</a:t>
            </a:r>
            <a:r>
              <a:rPr lang="nl-BE" sz="2000" dirty="0"/>
              <a:t> </a:t>
            </a:r>
            <a:r>
              <a:rPr lang="nl-BE" sz="2000" dirty="0" err="1"/>
              <a:t>good</a:t>
            </a:r>
            <a:r>
              <a:rPr lang="nl-BE" sz="2000" dirty="0"/>
              <a:t> </a:t>
            </a:r>
            <a:r>
              <a:rPr lang="nl-BE" sz="2000" dirty="0" err="1"/>
              <a:t>sign</a:t>
            </a:r>
            <a:r>
              <a:rPr lang="nl-BE" sz="2000" dirty="0"/>
              <a:t> …</a:t>
            </a:r>
          </a:p>
          <a:p>
            <a:pPr marL="627063" lvl="1" indent="-169863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627063" lvl="1" indent="-169863">
              <a:buFont typeface="Arial" panose="020B0604020202020204" pitchFamily="34" charset="0"/>
              <a:buChar char="•"/>
            </a:pPr>
            <a:r>
              <a:rPr lang="nl-BE" sz="2000" dirty="0"/>
              <a:t>Most </a:t>
            </a:r>
            <a:r>
              <a:rPr lang="nl-BE" sz="2000" dirty="0" err="1"/>
              <a:t>good</a:t>
            </a:r>
            <a:r>
              <a:rPr lang="nl-BE" sz="2000" dirty="0"/>
              <a:t> </a:t>
            </a:r>
            <a:r>
              <a:rPr lang="nl-BE" sz="2000" dirty="0" err="1"/>
              <a:t>quality</a:t>
            </a:r>
            <a:r>
              <a:rPr lang="nl-BE" sz="2000" dirty="0"/>
              <a:t> </a:t>
            </a:r>
            <a:r>
              <a:rPr lang="nl-BE" sz="2000" dirty="0" err="1"/>
              <a:t>journals</a:t>
            </a:r>
            <a:r>
              <a:rPr lang="nl-BE" sz="2000" dirty="0"/>
              <a:t> in most disciplines, </a:t>
            </a:r>
            <a:r>
              <a:rPr lang="nl-BE" sz="2000" dirty="0" err="1"/>
              <a:t>and</a:t>
            </a:r>
            <a:r>
              <a:rPr lang="nl-BE" sz="2000" dirty="0"/>
              <a:t> most top </a:t>
            </a:r>
            <a:r>
              <a:rPr lang="nl-BE" sz="2000" dirty="0" err="1"/>
              <a:t>multidisciplinary</a:t>
            </a:r>
            <a:r>
              <a:rPr lang="nl-BE" sz="2000" dirty="0"/>
              <a:t> </a:t>
            </a:r>
            <a:r>
              <a:rPr lang="nl-BE" sz="2000" dirty="0" err="1"/>
              <a:t>journals</a:t>
            </a:r>
            <a:r>
              <a:rPr lang="nl-BE" sz="2000" dirty="0"/>
              <a:t> do </a:t>
            </a:r>
            <a:r>
              <a:rPr lang="nl-BE" sz="2000" dirty="0" err="1"/>
              <a:t>not</a:t>
            </a:r>
            <a:r>
              <a:rPr lang="nl-BE" sz="2000" dirty="0"/>
              <a:t> charge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authors</a:t>
            </a:r>
            <a:r>
              <a:rPr lang="nl-BE" sz="2000" dirty="0"/>
              <a:t>!</a:t>
            </a:r>
          </a:p>
          <a:p>
            <a:pPr marL="627063" lvl="1" indent="-169863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627063" lvl="1" indent="-169863">
              <a:buFont typeface="Arial" panose="020B0604020202020204" pitchFamily="34" charset="0"/>
              <a:buChar char="•"/>
            </a:pPr>
            <a:r>
              <a:rPr lang="nl-BE" sz="2000" dirty="0" err="1"/>
              <a:t>Who</a:t>
            </a:r>
            <a:r>
              <a:rPr lang="nl-BE" sz="2000" dirty="0"/>
              <a:t> </a:t>
            </a:r>
            <a:r>
              <a:rPr lang="nl-BE" sz="2000" dirty="0" err="1"/>
              <a:t>pays</a:t>
            </a:r>
            <a:r>
              <a:rPr lang="nl-BE" sz="2000" dirty="0"/>
              <a:t> </a:t>
            </a:r>
            <a:r>
              <a:rPr lang="nl-BE" sz="2000" dirty="0" err="1"/>
              <a:t>then</a:t>
            </a:r>
            <a:r>
              <a:rPr lang="nl-BE" sz="2000" dirty="0"/>
              <a:t>? Right, </a:t>
            </a:r>
            <a:r>
              <a:rPr lang="nl-BE" sz="2000" dirty="0" err="1"/>
              <a:t>the</a:t>
            </a:r>
            <a:r>
              <a:rPr lang="nl-BE" sz="2000" dirty="0"/>
              <a:t> reader</a:t>
            </a:r>
          </a:p>
          <a:p>
            <a:endParaRPr lang="nl-BE" sz="2000" dirty="0"/>
          </a:p>
          <a:p>
            <a:r>
              <a:rPr lang="nl-BE" sz="2000" dirty="0"/>
              <a:t>See </a:t>
            </a:r>
            <a:r>
              <a:rPr lang="nl-BE" sz="2000" dirty="0" err="1"/>
              <a:t>also</a:t>
            </a:r>
            <a:r>
              <a:rPr lang="nl-BE" sz="2000" dirty="0"/>
              <a:t> </a:t>
            </a:r>
            <a:r>
              <a:rPr lang="nl-BE" sz="2000" dirty="0" err="1"/>
              <a:t>predatory</a:t>
            </a:r>
            <a:r>
              <a:rPr lang="nl-BE" sz="2000" dirty="0"/>
              <a:t> </a:t>
            </a:r>
            <a:r>
              <a:rPr lang="nl-BE" sz="2000" dirty="0" err="1"/>
              <a:t>journals</a:t>
            </a:r>
            <a:r>
              <a:rPr lang="nl-BE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1266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3. Predatory journals</a:t>
            </a:r>
            <a:endParaRPr lang="nl-BE" sz="2400" b="1" dirty="0">
              <a:solidFill>
                <a:srgbClr val="C00000"/>
              </a:solidFill>
            </a:endParaRPr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533826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3. Predatory journals</a:t>
            </a:r>
            <a:endParaRPr lang="nl-BE" sz="2400" b="1" dirty="0">
              <a:solidFill>
                <a:srgbClr val="C00000"/>
              </a:solidFill>
            </a:endParaRPr>
          </a:p>
          <a:p>
            <a:endParaRPr lang="nl-BE" sz="2000" dirty="0"/>
          </a:p>
          <a:p>
            <a:r>
              <a:rPr lang="en-US" sz="2000" dirty="0"/>
              <a:t>Be aware: predatory journals and the pitfalls of publishing there</a:t>
            </a:r>
          </a:p>
          <a:p>
            <a:endParaRPr lang="en-US" sz="2000" dirty="0"/>
          </a:p>
          <a:p>
            <a:r>
              <a:rPr lang="en-US" sz="2000" dirty="0"/>
              <a:t>Characteristics of predatory open-access publishing include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Accepting articles quickly with little or no peer review or quality control, including hoax and nonsensical papers.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Poor English on the journal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Notifying academics of article fees only after papers are accepted.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Aggressively campaigning for academics to submit articles or serve on editorial boards.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Listing academics as members of editorial boards without their permission, and not allowing academics to resign from editorial boards.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Appointing fake academics to editorial boards.</a:t>
            </a:r>
          </a:p>
        </p:txBody>
      </p:sp>
    </p:spTree>
    <p:extLst>
      <p:ext uri="{BB962C8B-B14F-4D97-AF65-F5344CB8AC3E}">
        <p14:creationId xmlns:p14="http://schemas.microsoft.com/office/powerpoint/2010/main" val="399810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8100381-7133-4E79-AFB7-181285666C83}"/>
              </a:ext>
            </a:extLst>
          </p:cNvPr>
          <p:cNvSpPr txBox="1"/>
          <p:nvPr/>
        </p:nvSpPr>
        <p:spPr>
          <a:xfrm>
            <a:off x="287524" y="1196752"/>
            <a:ext cx="8568952" cy="4640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/>
              <a:t>Contents</a:t>
            </a:r>
          </a:p>
          <a:p>
            <a:endParaRPr lang="nl-BE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BE" sz="2400" dirty="0"/>
              <a:t>Different types of </a:t>
            </a:r>
            <a:r>
              <a:rPr lang="nl-BE" sz="2400" dirty="0" err="1"/>
              <a:t>scientific</a:t>
            </a:r>
            <a:r>
              <a:rPr lang="nl-BE" sz="2400" dirty="0"/>
              <a:t> papers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BE" sz="2400" dirty="0" err="1"/>
              <a:t>Choice</a:t>
            </a:r>
            <a:r>
              <a:rPr lang="nl-BE" sz="2400" dirty="0"/>
              <a:t> of </a:t>
            </a:r>
            <a:r>
              <a:rPr lang="nl-BE" sz="2400" dirty="0" err="1"/>
              <a:t>journal</a:t>
            </a:r>
            <a:endParaRPr lang="nl-BE" sz="2400" dirty="0"/>
          </a:p>
          <a:p>
            <a:pPr marL="1055688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 err="1"/>
              <a:t>Relevance</a:t>
            </a:r>
            <a:r>
              <a:rPr lang="nl-BE" sz="2400" dirty="0"/>
              <a:t> of </a:t>
            </a:r>
            <a:r>
              <a:rPr lang="nl-BE" sz="2400" dirty="0" err="1"/>
              <a:t>journal</a:t>
            </a:r>
            <a:r>
              <a:rPr lang="nl-BE" sz="2400" dirty="0"/>
              <a:t> </a:t>
            </a:r>
            <a:r>
              <a:rPr lang="nl-BE" sz="2400" dirty="0" err="1"/>
              <a:t>for</a:t>
            </a:r>
            <a:r>
              <a:rPr lang="nl-BE" sz="2400" dirty="0"/>
              <a:t> </a:t>
            </a:r>
            <a:r>
              <a:rPr lang="nl-BE" sz="2400" dirty="0" err="1"/>
              <a:t>your</a:t>
            </a:r>
            <a:r>
              <a:rPr lang="nl-BE" sz="2400" dirty="0"/>
              <a:t> field</a:t>
            </a:r>
          </a:p>
          <a:p>
            <a:pPr marL="1055688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/>
              <a:t>Impact </a:t>
            </a:r>
            <a:r>
              <a:rPr lang="nl-BE" sz="2400" dirty="0" err="1"/>
              <a:t>and</a:t>
            </a:r>
            <a:r>
              <a:rPr lang="nl-BE" sz="2400" dirty="0"/>
              <a:t> impact factors</a:t>
            </a:r>
          </a:p>
          <a:p>
            <a:pPr marL="1055688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/>
              <a:t>Time of </a:t>
            </a:r>
            <a:r>
              <a:rPr lang="nl-BE" sz="2400" dirty="0" err="1"/>
              <a:t>choice</a:t>
            </a:r>
            <a:endParaRPr lang="nl-BE" sz="2400" dirty="0"/>
          </a:p>
          <a:p>
            <a:pPr marL="1055688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 err="1"/>
              <a:t>Publication</a:t>
            </a:r>
            <a:r>
              <a:rPr lang="nl-BE" sz="2400" dirty="0"/>
              <a:t> charges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BE" sz="2400" dirty="0" err="1"/>
              <a:t>Predatory</a:t>
            </a:r>
            <a:r>
              <a:rPr lang="nl-BE" sz="2400" dirty="0"/>
              <a:t> </a:t>
            </a:r>
            <a:r>
              <a:rPr lang="nl-BE" sz="2400" dirty="0" err="1"/>
              <a:t>journals</a:t>
            </a:r>
            <a:r>
              <a:rPr lang="nl-BE" sz="2400" dirty="0"/>
              <a:t>: beware</a:t>
            </a:r>
          </a:p>
        </p:txBody>
      </p:sp>
    </p:spTree>
    <p:extLst>
      <p:ext uri="{BB962C8B-B14F-4D97-AF65-F5344CB8AC3E}">
        <p14:creationId xmlns:p14="http://schemas.microsoft.com/office/powerpoint/2010/main" val="23301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79928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3. Predatory journals</a:t>
            </a:r>
            <a:endParaRPr lang="nl-BE" sz="2400" b="1" dirty="0">
              <a:solidFill>
                <a:srgbClr val="C00000"/>
              </a:solidFill>
            </a:endParaRPr>
          </a:p>
          <a:p>
            <a:endParaRPr lang="nl-BE" sz="2000" dirty="0"/>
          </a:p>
          <a:p>
            <a:r>
              <a:rPr lang="en-US" sz="2000" dirty="0"/>
              <a:t>Be aware: predatory journals and the pitfalls of publishing there</a:t>
            </a:r>
          </a:p>
          <a:p>
            <a:endParaRPr lang="en-US" sz="2000" dirty="0"/>
          </a:p>
          <a:p>
            <a:r>
              <a:rPr lang="en-US" sz="2000" dirty="0"/>
              <a:t>Characteristics of predatory open-access publishing include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Mimicking the name or web site style of more established journals. Making misleading claims about the publishing operation, such as a false location.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Using ISSNs improperly.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Citing fake or non-existent impact factors.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Boasting about being "indexed" by academic social networking sites (like ResearchGate) and standard identifiers (like ISSNs and DOIs) as if they were prestigious or reputable bibliographic databases</a:t>
            </a:r>
          </a:p>
        </p:txBody>
      </p:sp>
    </p:spTree>
    <p:extLst>
      <p:ext uri="{BB962C8B-B14F-4D97-AF65-F5344CB8AC3E}">
        <p14:creationId xmlns:p14="http://schemas.microsoft.com/office/powerpoint/2010/main" val="379963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FD1B190-3615-4B9F-832B-73A5C7DE3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50"/>
          <a:stretch/>
        </p:blipFill>
        <p:spPr>
          <a:xfrm>
            <a:off x="0" y="1308370"/>
            <a:ext cx="9144000" cy="5288982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FE99808-2C18-45BA-A296-86594E1AFD94}"/>
              </a:ext>
            </a:extLst>
          </p:cNvPr>
          <p:cNvSpPr txBox="1"/>
          <p:nvPr/>
        </p:nvSpPr>
        <p:spPr>
          <a:xfrm>
            <a:off x="395536" y="980728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3. Predatory journals</a:t>
            </a:r>
            <a:endParaRPr lang="nl-BE" sz="2400" b="1" dirty="0">
              <a:solidFill>
                <a:srgbClr val="C00000"/>
              </a:solidFill>
            </a:endParaRPr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090328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C581191-C14E-4240-AF37-37B398E66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50"/>
          <a:stretch/>
        </p:blipFill>
        <p:spPr>
          <a:xfrm>
            <a:off x="0" y="1289298"/>
            <a:ext cx="9176974" cy="5308054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B6AFB166-2231-4BFD-B20B-81C7B37D3482}"/>
              </a:ext>
            </a:extLst>
          </p:cNvPr>
          <p:cNvSpPr txBox="1"/>
          <p:nvPr/>
        </p:nvSpPr>
        <p:spPr>
          <a:xfrm>
            <a:off x="395536" y="980728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3. Predatory journals</a:t>
            </a:r>
            <a:endParaRPr lang="nl-BE" sz="2400" b="1" dirty="0">
              <a:solidFill>
                <a:srgbClr val="C00000"/>
              </a:solidFill>
            </a:endParaRPr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854045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FB606B5-4191-4044-A90C-839ED3D2D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58166"/>
            <a:ext cx="3697163" cy="599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69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475F297-33F0-4577-AB2C-C8F441643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36" y="1268760"/>
            <a:ext cx="9147835" cy="5902182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869348C1-C35A-4019-A44D-A464C5795B21}"/>
              </a:ext>
            </a:extLst>
          </p:cNvPr>
          <p:cNvSpPr txBox="1"/>
          <p:nvPr/>
        </p:nvSpPr>
        <p:spPr>
          <a:xfrm>
            <a:off x="395536" y="980728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3. Predatory journals</a:t>
            </a:r>
            <a:endParaRPr lang="nl-BE" sz="2400" b="1" dirty="0">
              <a:solidFill>
                <a:srgbClr val="C00000"/>
              </a:solidFill>
            </a:endParaRPr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044311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id="{D9451650-7EE2-4623-AFDC-C4A9B539BBB6}"/>
              </a:ext>
            </a:extLst>
          </p:cNvPr>
          <p:cNvSpPr txBox="1"/>
          <p:nvPr/>
        </p:nvSpPr>
        <p:spPr>
          <a:xfrm>
            <a:off x="377280" y="906686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3. Predatory journals</a:t>
            </a:r>
            <a:endParaRPr lang="nl-BE" sz="2400" b="1" dirty="0">
              <a:solidFill>
                <a:srgbClr val="C00000"/>
              </a:solidFill>
            </a:endParaRPr>
          </a:p>
          <a:p>
            <a:endParaRPr lang="nl-BE" sz="2000" dirty="0"/>
          </a:p>
          <a:p>
            <a:r>
              <a:rPr lang="en-US" sz="2000" dirty="0"/>
              <a:t>Predatory journals and the pitfalls of publishing there</a:t>
            </a:r>
          </a:p>
          <a:p>
            <a:endParaRPr lang="en-US" sz="2000" dirty="0"/>
          </a:p>
          <a:p>
            <a:r>
              <a:rPr lang="en-US" sz="2000" dirty="0"/>
              <a:t>In the long run, publishing there will seriously harm your scientific reputation and career.</a:t>
            </a:r>
          </a:p>
          <a:p>
            <a:endParaRPr lang="nl-BE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00" t="6655" r="3600" b="18128"/>
          <a:stretch/>
        </p:blipFill>
        <p:spPr>
          <a:xfrm>
            <a:off x="773832" y="3045250"/>
            <a:ext cx="4536504" cy="32640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12568" y="3142226"/>
            <a:ext cx="39959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/>
              <a:t>American Journal of Advanced Agricultural Research (AJAAR)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/>
              <a:t>Australian Journal of Basic and Applied Sciences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/>
              <a:t>European Journal of Biotechnology and Bioscience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/>
              <a:t>Indian Journal of Scientific Research and Technology (INDJSRT)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/>
              <a:t>International Journal of Agriculture and Environmental Research (IJAER)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/>
              <a:t>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55776" y="6488668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https://predatoryjournals.com/journals/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56" y="4230103"/>
            <a:ext cx="2448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Soil Biology &amp; Biochemistry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3138646"/>
            <a:ext cx="3377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What do you choose?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6" y="2177569"/>
            <a:ext cx="7488832" cy="74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54301" y="604180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https://www.youtube.com/watch?v=RkIuWHgVtxQ</a:t>
            </a:r>
          </a:p>
        </p:txBody>
      </p:sp>
    </p:spTree>
    <p:extLst>
      <p:ext uri="{BB962C8B-B14F-4D97-AF65-F5344CB8AC3E}">
        <p14:creationId xmlns:p14="http://schemas.microsoft.com/office/powerpoint/2010/main" val="3581072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1DE281-17FF-486D-8D7F-2790FEA9B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" b="4843"/>
          <a:stretch/>
        </p:blipFill>
        <p:spPr bwMode="auto">
          <a:xfrm>
            <a:off x="-36512" y="1"/>
            <a:ext cx="9163515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86EDBC3-B067-4E1A-AFD3-905798B1E499}"/>
              </a:ext>
            </a:extLst>
          </p:cNvPr>
          <p:cNvSpPr txBox="1"/>
          <p:nvPr/>
        </p:nvSpPr>
        <p:spPr>
          <a:xfrm flipH="1">
            <a:off x="395536" y="2420888"/>
            <a:ext cx="8342705" cy="1569660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dirty="0" err="1"/>
              <a:t>Thank</a:t>
            </a:r>
            <a:r>
              <a:rPr lang="nl-BE" sz="3200" dirty="0"/>
              <a:t> </a:t>
            </a:r>
            <a:r>
              <a:rPr lang="nl-BE" sz="3200" dirty="0" err="1"/>
              <a:t>you</a:t>
            </a:r>
            <a:r>
              <a:rPr lang="nl-BE" sz="3200" dirty="0"/>
              <a:t> </a:t>
            </a:r>
            <a:r>
              <a:rPr lang="nl-BE" sz="3200" dirty="0" err="1"/>
              <a:t>for</a:t>
            </a:r>
            <a:r>
              <a:rPr lang="nl-BE" sz="3200" dirty="0"/>
              <a:t> </a:t>
            </a:r>
            <a:r>
              <a:rPr lang="nl-BE" sz="3200" dirty="0" err="1"/>
              <a:t>your</a:t>
            </a:r>
            <a:r>
              <a:rPr lang="nl-BE" sz="3200" dirty="0"/>
              <a:t> attention</a:t>
            </a:r>
          </a:p>
          <a:p>
            <a:pPr algn="ctr"/>
            <a:endParaRPr lang="nl-BE" sz="3200" dirty="0"/>
          </a:p>
          <a:p>
            <a:pPr algn="ctr"/>
            <a:r>
              <a:rPr lang="nl-BE" sz="3200" dirty="0" err="1"/>
              <a:t>Terima</a:t>
            </a:r>
            <a:r>
              <a:rPr lang="nl-BE" sz="3200" dirty="0"/>
              <a:t> </a:t>
            </a:r>
            <a:r>
              <a:rPr lang="nl-BE" sz="3200" dirty="0" err="1"/>
              <a:t>kasih</a:t>
            </a:r>
            <a:r>
              <a:rPr lang="nl-BE" sz="3200" dirty="0"/>
              <a:t> </a:t>
            </a:r>
            <a:r>
              <a:rPr lang="nl-BE" sz="3200" dirty="0" err="1"/>
              <a:t>atas</a:t>
            </a:r>
            <a:r>
              <a:rPr lang="nl-BE" sz="3200" dirty="0"/>
              <a:t> </a:t>
            </a:r>
            <a:r>
              <a:rPr lang="nl-BE" sz="3200" dirty="0" err="1"/>
              <a:t>perhatiannya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2567144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7992888" cy="375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1. </a:t>
            </a:r>
            <a:r>
              <a:rPr lang="nl-BE" sz="2400" b="1" dirty="0">
                <a:solidFill>
                  <a:srgbClr val="C00000"/>
                </a:solidFill>
              </a:rPr>
              <a:t>Different types of </a:t>
            </a:r>
            <a:r>
              <a:rPr lang="nl-BE" sz="2400" b="1" dirty="0" err="1">
                <a:solidFill>
                  <a:srgbClr val="C00000"/>
                </a:solidFill>
              </a:rPr>
              <a:t>scientific</a:t>
            </a:r>
            <a:r>
              <a:rPr lang="nl-BE" sz="2400" b="1" dirty="0">
                <a:solidFill>
                  <a:srgbClr val="C00000"/>
                </a:solidFill>
              </a:rPr>
              <a:t> papers</a:t>
            </a:r>
          </a:p>
          <a:p>
            <a:endParaRPr lang="nl-BE" sz="2000" dirty="0"/>
          </a:p>
          <a:p>
            <a:pPr marL="627063" lvl="1" indent="-1698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BE" sz="2000" dirty="0"/>
              <a:t>Abstract </a:t>
            </a:r>
            <a:r>
              <a:rPr lang="nl-BE" sz="2000" dirty="0" err="1"/>
              <a:t>for</a:t>
            </a:r>
            <a:r>
              <a:rPr lang="nl-BE" sz="2000" dirty="0"/>
              <a:t> conference</a:t>
            </a:r>
          </a:p>
          <a:p>
            <a:pPr marL="627063" lvl="1" indent="-1698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BE" sz="2000" dirty="0"/>
              <a:t>Extended abstract </a:t>
            </a:r>
            <a:r>
              <a:rPr lang="nl-BE" sz="2000" dirty="0" err="1"/>
              <a:t>for</a:t>
            </a:r>
            <a:r>
              <a:rPr lang="nl-BE" sz="2000" dirty="0"/>
              <a:t> conference</a:t>
            </a:r>
          </a:p>
          <a:p>
            <a:pPr marL="627063" lvl="1" indent="-1698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BE" sz="2000" dirty="0"/>
              <a:t>Full conference paper</a:t>
            </a:r>
          </a:p>
          <a:p>
            <a:pPr marL="627063" lvl="1" indent="-1698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BE" sz="2000" dirty="0" err="1"/>
              <a:t>Regular</a:t>
            </a:r>
            <a:r>
              <a:rPr lang="nl-BE" sz="2000" dirty="0"/>
              <a:t> research paper</a:t>
            </a:r>
          </a:p>
          <a:p>
            <a:pPr marL="627063" lvl="1" indent="-1698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BE" sz="2000" dirty="0"/>
              <a:t>Review paper - Meta analysis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58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79928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1. </a:t>
            </a:r>
            <a:r>
              <a:rPr lang="nl-BE" sz="2400" b="1">
                <a:solidFill>
                  <a:srgbClr val="C00000"/>
                </a:solidFill>
              </a:rPr>
              <a:t>Different types of scientific papers</a:t>
            </a:r>
          </a:p>
          <a:p>
            <a:endParaRPr lang="nl-BE" sz="2000"/>
          </a:p>
          <a:p>
            <a:r>
              <a:rPr lang="nl-BE" sz="2000"/>
              <a:t>Abstract for conference</a:t>
            </a:r>
          </a:p>
          <a:p>
            <a:endParaRPr lang="nl-BE" sz="2000"/>
          </a:p>
          <a:p>
            <a:r>
              <a:rPr lang="nl-BE" sz="2000"/>
              <a:t>Hier een scan van een conference abstract inplaatsen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12346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79928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1. </a:t>
            </a:r>
            <a:r>
              <a:rPr lang="nl-BE" sz="2400" b="1">
                <a:solidFill>
                  <a:srgbClr val="C00000"/>
                </a:solidFill>
              </a:rPr>
              <a:t>Different types of scientific papers</a:t>
            </a:r>
          </a:p>
          <a:p>
            <a:endParaRPr lang="nl-BE" sz="2000"/>
          </a:p>
          <a:p>
            <a:r>
              <a:rPr lang="nl-BE" sz="2000"/>
              <a:t>Extended abstract for conference</a:t>
            </a:r>
          </a:p>
          <a:p>
            <a:endParaRPr lang="nl-BE" sz="2000"/>
          </a:p>
          <a:p>
            <a:r>
              <a:rPr lang="nl-BE" sz="2000"/>
              <a:t>Hier een scan van een extended conference abstract inplaatsen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48068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79928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1. </a:t>
            </a:r>
            <a:r>
              <a:rPr lang="nl-BE" sz="2400" b="1">
                <a:solidFill>
                  <a:srgbClr val="C00000"/>
                </a:solidFill>
              </a:rPr>
              <a:t>Different types of scientific papers</a:t>
            </a:r>
          </a:p>
          <a:p>
            <a:endParaRPr lang="nl-BE" sz="2000"/>
          </a:p>
          <a:p>
            <a:r>
              <a:rPr lang="nl-BE" sz="2000"/>
              <a:t>Full conference paper</a:t>
            </a:r>
          </a:p>
          <a:p>
            <a:endParaRPr lang="nl-BE" sz="2000"/>
          </a:p>
          <a:p>
            <a:r>
              <a:rPr lang="nl-BE" sz="2000"/>
              <a:t>Hier een scan van paar bladzijden full paper plaatsen, of enkel eerste blad of eerste 2 bladen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1303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79928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1. </a:t>
            </a:r>
            <a:r>
              <a:rPr lang="nl-BE" sz="2400" b="1">
                <a:solidFill>
                  <a:srgbClr val="C00000"/>
                </a:solidFill>
              </a:rPr>
              <a:t>Different types of scientific papers</a:t>
            </a:r>
          </a:p>
          <a:p>
            <a:endParaRPr lang="nl-BE" sz="2000"/>
          </a:p>
          <a:p>
            <a:r>
              <a:rPr lang="nl-BE" sz="2000"/>
              <a:t>Regular research paper</a:t>
            </a:r>
          </a:p>
          <a:p>
            <a:endParaRPr lang="nl-BE" sz="2000"/>
          </a:p>
          <a:p>
            <a:r>
              <a:rPr lang="nl-BE" sz="2000"/>
              <a:t>Hier een scan van eerste blad van een van mijn papers plaatsen</a:t>
            </a:r>
          </a:p>
          <a:p>
            <a:endParaRPr lang="nl-BE" sz="2000"/>
          </a:p>
          <a:p>
            <a:r>
              <a:rPr lang="nl-BE" sz="2000"/>
              <a:t>Voluntary publication of original research in a journal matching the research topic, or in a multidisciplinary journal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2427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79928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1. </a:t>
            </a:r>
            <a:r>
              <a:rPr lang="nl-BE" sz="2400" b="1" dirty="0">
                <a:solidFill>
                  <a:srgbClr val="C00000"/>
                </a:solidFill>
              </a:rPr>
              <a:t>Different types of </a:t>
            </a:r>
            <a:r>
              <a:rPr lang="nl-BE" sz="2400" b="1" dirty="0" err="1">
                <a:solidFill>
                  <a:srgbClr val="C00000"/>
                </a:solidFill>
              </a:rPr>
              <a:t>scientific</a:t>
            </a:r>
            <a:r>
              <a:rPr lang="nl-BE" sz="2400" b="1" dirty="0">
                <a:solidFill>
                  <a:srgbClr val="C00000"/>
                </a:solidFill>
              </a:rPr>
              <a:t> papers</a:t>
            </a:r>
          </a:p>
          <a:p>
            <a:endParaRPr lang="nl-BE" sz="2000" dirty="0"/>
          </a:p>
          <a:p>
            <a:r>
              <a:rPr lang="nl-BE" sz="2000" dirty="0"/>
              <a:t>Review paper </a:t>
            </a:r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- Meta analysis</a:t>
            </a:r>
          </a:p>
          <a:p>
            <a:endParaRPr lang="nl-BE" sz="2000" dirty="0"/>
          </a:p>
          <a:p>
            <a:r>
              <a:rPr lang="nl-BE" sz="2000" dirty="0"/>
              <a:t>Hier een scan van eerste blad van review paper plaatsen</a:t>
            </a:r>
          </a:p>
          <a:p>
            <a:endParaRPr lang="nl-BE" sz="2000" dirty="0"/>
          </a:p>
          <a:p>
            <a:r>
              <a:rPr lang="en-US" sz="2000" dirty="0"/>
              <a:t>A systematic review is a detailed, systematic and transparent means of gathering, appraising and </a:t>
            </a:r>
            <a:r>
              <a:rPr lang="en-US" sz="2000" dirty="0" err="1"/>
              <a:t>synthesising</a:t>
            </a:r>
            <a:r>
              <a:rPr lang="en-US" sz="2000" dirty="0"/>
              <a:t> evidence to answer a well-defined question.</a:t>
            </a:r>
            <a:endParaRPr lang="nl-BE" sz="2000" dirty="0"/>
          </a:p>
          <a:p>
            <a:endParaRPr lang="nl-BE" sz="2000" dirty="0"/>
          </a:p>
          <a:p>
            <a:r>
              <a:rPr lang="nl-BE" sz="2000" dirty="0"/>
              <a:t>Most </a:t>
            </a:r>
            <a:r>
              <a:rPr lang="nl-BE" sz="2000" dirty="0" err="1"/>
              <a:t>difficult</a:t>
            </a:r>
            <a:r>
              <a:rPr lang="nl-BE" sz="2000" dirty="0"/>
              <a:t> type of paper! A </a:t>
            </a:r>
            <a:r>
              <a:rPr lang="nl-BE" sz="2000" dirty="0" err="1"/>
              <a:t>good</a:t>
            </a:r>
            <a:r>
              <a:rPr lang="nl-BE" sz="2000" dirty="0"/>
              <a:t> review paper takes </a:t>
            </a:r>
            <a:r>
              <a:rPr lang="nl-BE" sz="2000" dirty="0" err="1"/>
              <a:t>many</a:t>
            </a:r>
            <a:r>
              <a:rPr lang="nl-BE" sz="2000" dirty="0"/>
              <a:t> </a:t>
            </a:r>
            <a:r>
              <a:rPr lang="nl-BE" sz="2000" dirty="0" err="1"/>
              <a:t>months</a:t>
            </a:r>
            <a:r>
              <a:rPr lang="nl-BE" sz="2000" dirty="0"/>
              <a:t> or even </a:t>
            </a:r>
            <a:r>
              <a:rPr lang="nl-BE" sz="2000" dirty="0" err="1"/>
              <a:t>several</a:t>
            </a:r>
            <a:r>
              <a:rPr lang="nl-BE" sz="2000" dirty="0"/>
              <a:t> </a:t>
            </a:r>
            <a:r>
              <a:rPr lang="nl-BE" sz="2000" dirty="0" err="1"/>
              <a:t>years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write</a:t>
            </a:r>
            <a:r>
              <a:rPr lang="nl-BE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52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1. </a:t>
            </a:r>
            <a:r>
              <a:rPr lang="nl-BE" sz="2400" b="1" dirty="0">
                <a:solidFill>
                  <a:srgbClr val="C00000"/>
                </a:solidFill>
              </a:rPr>
              <a:t>Different types of </a:t>
            </a:r>
            <a:r>
              <a:rPr lang="nl-BE" sz="2400" b="1" dirty="0" err="1">
                <a:solidFill>
                  <a:srgbClr val="C00000"/>
                </a:solidFill>
              </a:rPr>
              <a:t>scientific</a:t>
            </a:r>
            <a:r>
              <a:rPr lang="nl-BE" sz="2400" b="1" dirty="0">
                <a:solidFill>
                  <a:srgbClr val="C00000"/>
                </a:solidFill>
              </a:rPr>
              <a:t> papers</a:t>
            </a:r>
          </a:p>
          <a:p>
            <a:endParaRPr lang="nl-BE" sz="2000" dirty="0"/>
          </a:p>
          <a:p>
            <a:r>
              <a:rPr lang="nl-BE" sz="2000" dirty="0"/>
              <a:t>Review paper </a:t>
            </a:r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- Meta analysis</a:t>
            </a:r>
          </a:p>
          <a:p>
            <a:endParaRPr lang="nl-BE" sz="2000" dirty="0"/>
          </a:p>
          <a:p>
            <a:r>
              <a:rPr lang="en-US" sz="2000" dirty="0"/>
              <a:t>Systematic review seeks to reduce bias at all stages of the review process.</a:t>
            </a:r>
          </a:p>
          <a:p>
            <a:r>
              <a:rPr lang="en-US" sz="2000" dirty="0"/>
              <a:t>The stages in conducting a review are:</a:t>
            </a:r>
          </a:p>
          <a:p>
            <a:pPr marL="719138" lvl="1" indent="-261938">
              <a:buFont typeface="+mj-lt"/>
              <a:buAutoNum type="arabicPeriod"/>
            </a:pPr>
            <a:r>
              <a:rPr lang="en-US" sz="2000" dirty="0"/>
              <a:t>Clearly define your </a:t>
            </a:r>
            <a:r>
              <a:rPr lang="en-US" sz="2000" b="1" dirty="0"/>
              <a:t>question</a:t>
            </a:r>
            <a:endParaRPr lang="en-US" sz="2000" dirty="0"/>
          </a:p>
          <a:p>
            <a:pPr marL="719138" lvl="1" indent="-261938">
              <a:buFont typeface="+mj-lt"/>
              <a:buAutoNum type="arabicPeriod"/>
            </a:pPr>
            <a:r>
              <a:rPr lang="en-US" sz="2000" dirty="0"/>
              <a:t>Specify your proposed methodology in advance in the form of a </a:t>
            </a:r>
            <a:r>
              <a:rPr lang="en-US" sz="2000" b="1" dirty="0"/>
              <a:t>protocol</a:t>
            </a:r>
            <a:endParaRPr lang="en-US" sz="2000" dirty="0"/>
          </a:p>
          <a:p>
            <a:pPr marL="719138" lvl="1" indent="-261938">
              <a:buFont typeface="+mj-lt"/>
              <a:buAutoNum type="arabicPeriod"/>
            </a:pPr>
            <a:r>
              <a:rPr lang="en-US" sz="2000" dirty="0"/>
              <a:t>Conduct a thorough </a:t>
            </a:r>
            <a:r>
              <a:rPr lang="en-US" sz="2000" b="1" dirty="0"/>
              <a:t>search</a:t>
            </a:r>
            <a:r>
              <a:rPr lang="en-US" sz="2000" dirty="0"/>
              <a:t> of the literature</a:t>
            </a:r>
          </a:p>
          <a:p>
            <a:pPr marL="719138" lvl="1" indent="-261938">
              <a:buFont typeface="+mj-lt"/>
              <a:buAutoNum type="arabicPeriod"/>
            </a:pPr>
            <a:r>
              <a:rPr lang="en-US" sz="2000" b="1" dirty="0"/>
              <a:t>Screen</a:t>
            </a:r>
            <a:r>
              <a:rPr lang="en-US" sz="2000" dirty="0"/>
              <a:t> your search results against your pre-specified selection criteria to identify included studies</a:t>
            </a:r>
          </a:p>
          <a:p>
            <a:pPr marL="719138" lvl="1" indent="-261938">
              <a:buFont typeface="+mj-lt"/>
              <a:buAutoNum type="arabicPeriod"/>
            </a:pPr>
            <a:r>
              <a:rPr lang="en-US" sz="2000" b="1" dirty="0"/>
              <a:t>Appraise</a:t>
            </a:r>
            <a:r>
              <a:rPr lang="en-US" sz="2000" dirty="0"/>
              <a:t> the quality of studies found</a:t>
            </a:r>
          </a:p>
          <a:p>
            <a:pPr marL="719138" lvl="1" indent="-261938">
              <a:buFont typeface="+mj-lt"/>
              <a:buAutoNum type="arabicPeriod"/>
            </a:pPr>
            <a:r>
              <a:rPr lang="en-US" sz="2000" b="1" dirty="0" err="1"/>
              <a:t>Synthesise</a:t>
            </a:r>
            <a:r>
              <a:rPr lang="en-US" sz="2000" dirty="0"/>
              <a:t> the evidence (this is where meta-analysis may or may not come in)</a:t>
            </a:r>
          </a:p>
          <a:p>
            <a:pPr marL="719138" lvl="1" indent="-261938">
              <a:buFont typeface="+mj-lt"/>
              <a:buAutoNum type="arabicPeriod"/>
            </a:pPr>
            <a:r>
              <a:rPr lang="en-US" sz="2000" b="1" dirty="0"/>
              <a:t>Publish</a:t>
            </a:r>
            <a:r>
              <a:rPr lang="en-US" sz="2000" dirty="0"/>
              <a:t> your review</a:t>
            </a:r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950713214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1298</Words>
  <Application>Microsoft Office PowerPoint</Application>
  <PresentationFormat>Diavoorstelling (4:3)</PresentationFormat>
  <Paragraphs>213</Paragraphs>
  <Slides>26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1_Default Design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Stefaan</dc:creator>
  <cp:lastModifiedBy>Stefaan De Neve</cp:lastModifiedBy>
  <cp:revision>118</cp:revision>
  <dcterms:created xsi:type="dcterms:W3CDTF">2016-10-15T16:21:52Z</dcterms:created>
  <dcterms:modified xsi:type="dcterms:W3CDTF">2020-01-24T13:01:23Z</dcterms:modified>
</cp:coreProperties>
</file>